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38"/>
  </p:notesMasterIdLst>
  <p:sldIdLst>
    <p:sldId id="256" r:id="rId3"/>
    <p:sldId id="386" r:id="rId4"/>
    <p:sldId id="259" r:id="rId5"/>
    <p:sldId id="260" r:id="rId6"/>
    <p:sldId id="262" r:id="rId7"/>
    <p:sldId id="384" r:id="rId8"/>
    <p:sldId id="385" r:id="rId9"/>
    <p:sldId id="387" r:id="rId10"/>
    <p:sldId id="388" r:id="rId11"/>
    <p:sldId id="258" r:id="rId12"/>
    <p:sldId id="264" r:id="rId13"/>
    <p:sldId id="265" r:id="rId14"/>
    <p:sldId id="266" r:id="rId15"/>
    <p:sldId id="403" r:id="rId16"/>
    <p:sldId id="267" r:id="rId17"/>
    <p:sldId id="271" r:id="rId18"/>
    <p:sldId id="272" r:id="rId19"/>
    <p:sldId id="396" r:id="rId20"/>
    <p:sldId id="400" r:id="rId21"/>
    <p:sldId id="398" r:id="rId22"/>
    <p:sldId id="405" r:id="rId23"/>
    <p:sldId id="406" r:id="rId24"/>
    <p:sldId id="399" r:id="rId25"/>
    <p:sldId id="261" r:id="rId26"/>
    <p:sldId id="404" r:id="rId27"/>
    <p:sldId id="274" r:id="rId28"/>
    <p:sldId id="402" r:id="rId29"/>
    <p:sldId id="391" r:id="rId30"/>
    <p:sldId id="392" r:id="rId31"/>
    <p:sldId id="389" r:id="rId32"/>
    <p:sldId id="318" r:id="rId33"/>
    <p:sldId id="390" r:id="rId34"/>
    <p:sldId id="395" r:id="rId35"/>
    <p:sldId id="393" r:id="rId36"/>
    <p:sldId id="376" r:id="rId3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5" autoAdjust="0"/>
    <p:restoredTop sz="86396" autoAdjust="0"/>
  </p:normalViewPr>
  <p:slideViewPr>
    <p:cSldViewPr>
      <p:cViewPr varScale="1">
        <p:scale>
          <a:sx n="54" d="100"/>
          <a:sy n="54" d="100"/>
        </p:scale>
        <p:origin x="93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1" d="100"/>
        <a:sy n="12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/>
              <a:t>Sonikácia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300440230730355E-2"/>
          <c:y val="0.28653613596101168"/>
          <c:w val="0.82415447438095912"/>
          <c:h val="0.66747783700197905"/>
        </c:manualLayout>
      </c:layout>
      <c:pie3D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19C-4312-9AB8-0AF1F35B7D4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419C-4312-9AB8-0AF1F35B7D4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9C-4312-9AB8-0AF1F35B7D4C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19C-4312-9AB8-0AF1F35B7D4C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Hárok1!$A$2:$A$3</c:f>
              <c:strCache>
                <c:ptCount val="2"/>
                <c:pt idx="0">
                  <c:v>Gram Positive</c:v>
                </c:pt>
                <c:pt idx="1">
                  <c:v>Gram Negative</c:v>
                </c:pt>
              </c:strCache>
            </c:strRef>
          </c:cat>
          <c:val>
            <c:numRef>
              <c:f>Hárok1!$B$2:$B$3</c:f>
              <c:numCache>
                <c:formatCode>General</c:formatCode>
                <c:ptCount val="2"/>
                <c:pt idx="0">
                  <c:v>74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9C-4312-9AB8-0AF1F35B7D4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/>
              <a:t>Ster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055B-456C-9CAB-13EF26FB42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055B-456C-9CAB-13EF26FB42C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055B-456C-9CAB-13EF26FB42C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055B-456C-9CAB-13EF26FB42C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Hárok1!$A$2:$A$3</c:f>
              <c:strCache>
                <c:ptCount val="2"/>
                <c:pt idx="0">
                  <c:v>Gram Pozitívne </c:v>
                </c:pt>
                <c:pt idx="1">
                  <c:v>Gram Negatívne </c:v>
                </c:pt>
              </c:strCache>
            </c:strRef>
          </c:cat>
          <c:val>
            <c:numRef>
              <c:f>Hárok1!$B$2:$B$3</c:f>
              <c:numCache>
                <c:formatCode>General</c:formatCode>
                <c:ptCount val="2"/>
                <c:pt idx="0">
                  <c:v>51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5B-456C-9CAB-13EF26FB42C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sk-SK" b="1" dirty="0">
                <a:solidFill>
                  <a:schemeClr val="tx1"/>
                </a:solidFill>
              </a:rPr>
              <a:t>Kvantitatívna citlivosť na ATB</a:t>
            </a:r>
          </a:p>
        </c:rich>
      </c:tx>
      <c:layout>
        <c:manualLayout>
          <c:xMode val="edge"/>
          <c:yMode val="edge"/>
          <c:x val="0.3651590620230237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>
        <c:manualLayout>
          <c:layoutTarget val="inner"/>
          <c:xMode val="edge"/>
          <c:yMode val="edge"/>
          <c:x val="5.5877892089840099E-2"/>
          <c:y val="0.15470556326404139"/>
          <c:w val="0.94583058562992128"/>
          <c:h val="0.7674865423544203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Hárok1!$B$1</c:f>
              <c:strCache>
                <c:ptCount val="1"/>
                <c:pt idx="0">
                  <c:v>Citlivosť zistená Sonikáciou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C47-4D31-AD53-6B865A8468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inEnd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Hárok1!$B$2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Hárok1!$A$2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1-0C47-4D31-AD53-6B865A84689C}"/>
            </c:ext>
          </c:extLst>
        </c:ser>
        <c:ser>
          <c:idx val="2"/>
          <c:order val="1"/>
          <c:tx>
            <c:strRef>
              <c:f>Hárok1!$C$1</c:f>
              <c:strCache>
                <c:ptCount val="1"/>
                <c:pt idx="0">
                  <c:v>Citlivosť zistená Sterom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C47-4D31-AD53-6B865A8468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Hárok1!$C$2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Hárok1!$A$2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2-0C47-4D31-AD53-6B865A84689C}"/>
            </c:ext>
          </c:extLst>
        </c:ser>
        <c:ser>
          <c:idx val="0"/>
          <c:order val="2"/>
          <c:tx>
            <c:strRef>
              <c:f>Hárok1!$D$1</c:f>
              <c:strCache>
                <c:ptCount val="1"/>
                <c:pt idx="0">
                  <c:v>Nález bez citlivosti Sonikácia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Hárok1!$D$2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Hárok1!$A$2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3-0C47-4D31-AD53-6B865A84689C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Nález bez citlivosti Ster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Hárok1!$E$2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Hárok1!$A$2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4-0C47-4D31-AD53-6B865A84689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2"/>
        <c:overlap val="-27"/>
        <c:axId val="1942918431"/>
        <c:axId val="1942922751"/>
      </c:barChart>
      <c:catAx>
        <c:axId val="1942918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942922751"/>
        <c:crosses val="autoZero"/>
        <c:auto val="1"/>
        <c:lblAlgn val="ctr"/>
        <c:lblOffset val="100"/>
        <c:noMultiLvlLbl val="0"/>
      </c:catAx>
      <c:valAx>
        <c:axId val="1942922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9429184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/>
              <a:t>Pozitívna kvantitatívna citlivosť na ATB **</a:t>
            </a:r>
          </a:p>
        </c:rich>
      </c:tx>
      <c:layout>
        <c:manualLayout>
          <c:xMode val="edge"/>
          <c:yMode val="edge"/>
          <c:x val="0.26568019510914098"/>
          <c:y val="2.10347686919757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>
        <c:manualLayout>
          <c:layoutTarget val="inner"/>
          <c:xMode val="edge"/>
          <c:yMode val="edge"/>
          <c:x val="4.1668834816185496E-2"/>
          <c:y val="0.23030783477801831"/>
          <c:w val="0.94717302166762363"/>
          <c:h val="0.63459778920649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Ster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Hárok1!$A$2:$A$3</c:f>
              <c:strCache>
                <c:ptCount val="2"/>
                <c:pt idx="0">
                  <c:v>Aeróbne kmene </c:v>
                </c:pt>
                <c:pt idx="1">
                  <c:v>Fakultatívne Anaeróbne kmene </c:v>
                </c:pt>
              </c:strCache>
            </c:strRef>
          </c:cat>
          <c:val>
            <c:numRef>
              <c:f>Hárok1!$B$2:$B$3</c:f>
              <c:numCache>
                <c:formatCode>General</c:formatCode>
                <c:ptCount val="2"/>
                <c:pt idx="0">
                  <c:v>33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67-4F6A-B29E-788C71832E17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Sonikácia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outEnd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Hárok1!$A$2:$A$3</c:f>
              <c:strCache>
                <c:ptCount val="2"/>
                <c:pt idx="0">
                  <c:v>Aeróbne kmene </c:v>
                </c:pt>
                <c:pt idx="1">
                  <c:v>Fakultatívne Anaeróbne kmene </c:v>
                </c:pt>
              </c:strCache>
            </c:strRef>
          </c:cat>
          <c:val>
            <c:numRef>
              <c:f>Hárok1!$C$2:$C$3</c:f>
              <c:numCache>
                <c:formatCode>General</c:formatCode>
                <c:ptCount val="2"/>
                <c:pt idx="0">
                  <c:v>47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67-4F6A-B29E-788C71832E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74"/>
        <c:axId val="1668786239"/>
        <c:axId val="1668787679"/>
      </c:barChart>
      <c:catAx>
        <c:axId val="1668786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668787679"/>
        <c:crosses val="autoZero"/>
        <c:auto val="1"/>
        <c:lblAlgn val="ctr"/>
        <c:lblOffset val="100"/>
        <c:noMultiLvlLbl val="0"/>
      </c:catAx>
      <c:valAx>
        <c:axId val="1668787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668786239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96EEF-B1FC-4AAE-99EB-2859D57B8167}" type="datetimeFigureOut">
              <a:rPr lang="sk-SK" smtClean="0"/>
              <a:t>21. 1. 2025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223C4-1B81-4841-847F-7DE3CA165C6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25385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dirty="0"/>
              <a:t>Upravte štýl predlohy podnadpisov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3303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9732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1969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64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57724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51480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85858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30270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1579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71378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1770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4" descr="logokor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975" y="6165850"/>
            <a:ext cx="34607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827088" y="1268413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pPr lvl="0"/>
            <a:r>
              <a:rPr lang="sk-SK" altLang="sk-SK" noProof="0" dirty="0"/>
              <a:t>Kliknite sem a upravte štýl predlohy nadpisov.</a:t>
            </a:r>
          </a:p>
        </p:txBody>
      </p:sp>
      <p:sp>
        <p:nvSpPr>
          <p:cNvPr id="96266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 2" pitchFamily="18" charset="2"/>
              <a:buNone/>
              <a:defRPr b="0">
                <a:latin typeface="Arial Black" pitchFamily="34" charset="0"/>
              </a:defRPr>
            </a:lvl1pPr>
          </a:lstStyle>
          <a:p>
            <a:pPr lvl="0"/>
            <a:r>
              <a:rPr lang="sk-SK" altLang="sk-SK" noProof="0"/>
              <a:t>Kliknite sem a upravte štýl predlohy podnadpisov.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49212" y="6309320"/>
            <a:ext cx="2362548" cy="3683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 dirty="0">
              <a:solidFill>
                <a:srgbClr val="FFFFFF"/>
              </a:solidFill>
            </a:endParaRP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9C75F-2E09-4A3E-94F4-5E7CC164C89E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433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35496" y="6337126"/>
            <a:ext cx="2088232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 dirty="0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B2F15-BDDD-4B8D-8B45-9E287759CFD1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705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F16F6-1217-41C5-ADCA-A8F308D2C1ED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83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23850" y="1844675"/>
            <a:ext cx="41783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54550" y="1844675"/>
            <a:ext cx="4179888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E6EE7-965A-4472-877A-B72111907D65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35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69E99-EC8E-451B-87DB-FA528631D6F9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63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4689B-23DE-4AF8-9FDD-52E4F44F88FC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139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A8131-19A4-4143-B365-D71FE16C6FAE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759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1120D-6A54-4D85-BCB5-60E05B48BCD8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248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C8B13-26B1-4B56-B341-8E321005D491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1709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0CDEA-395C-4558-B3FD-B3530DB48516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0774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713538" y="244475"/>
            <a:ext cx="2128837" cy="5791200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323850" y="244475"/>
            <a:ext cx="6237288" cy="5791200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E310E-6B89-4877-A2AF-89EC957C2708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9918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1"/>
          </p:nvPr>
        </p:nvSpPr>
        <p:spPr>
          <a:xfrm>
            <a:off x="323850" y="1844675"/>
            <a:ext cx="4178300" cy="41910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54550" y="1844675"/>
            <a:ext cx="4179888" cy="41910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73B32-CB29-44CB-907E-5FC8B776F813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9749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/>
          </p:nvPr>
        </p:nvSpPr>
        <p:spPr>
          <a:xfrm>
            <a:off x="323850" y="244475"/>
            <a:ext cx="8518525" cy="57912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89364-D65D-4D52-A51C-FDDD1299DAAF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955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obsah a 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23850" y="1844675"/>
            <a:ext cx="4178300" cy="41910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654550" y="1844675"/>
            <a:ext cx="4179888" cy="20193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4654550" y="4016375"/>
            <a:ext cx="4179888" cy="20193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8C6CF-2C69-4ED1-A8EB-07F3C6522031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6781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štyr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323850" y="1844675"/>
            <a:ext cx="4178300" cy="20193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654550" y="1844675"/>
            <a:ext cx="4179888" cy="20193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323850" y="4016375"/>
            <a:ext cx="4178300" cy="20193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54550" y="4016375"/>
            <a:ext cx="4179888" cy="20193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3AA39-A4B3-409E-A97E-E2E813762057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9766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ze nadpi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6166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ľ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abuľky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302125"/>
          </a:xfrm>
        </p:spPr>
        <p:txBody>
          <a:bodyPr/>
          <a:lstStyle/>
          <a:p>
            <a:pPr lvl="0"/>
            <a:endParaRPr lang="sk-SK" noProof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0" y="6248400"/>
            <a:ext cx="2339975" cy="457200"/>
          </a:xfrm>
          <a:prstGeom prst="rect">
            <a:avLst/>
          </a:prstGeom>
        </p:spPr>
        <p:txBody>
          <a:bodyPr/>
          <a:lstStyle>
            <a:lvl1pPr>
              <a:defRPr b="0">
                <a:effectLst/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sk-SK" altLang="sk-SK" b="1">
                <a:solidFill>
                  <a:srgbClr val="FFFF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Pardubice 2025</a:t>
            </a: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5182B-D76A-4B53-84B3-F039C233E39C}" type="slidenum">
              <a:rPr lang="sk-SK" altLang="sk-SK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628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rgbClr val="DDEBCF"/>
            </a:gs>
            <a:gs pos="80000">
              <a:srgbClr val="9CB86E"/>
            </a:gs>
            <a:gs pos="100000">
              <a:srgbClr val="156B1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139225" y="6381328"/>
            <a:ext cx="1840487" cy="2931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r>
              <a:rPr lang="sk-SK"/>
              <a:t>Pardubice 2025</a:t>
            </a:r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460432" y="44624"/>
            <a:ext cx="576064" cy="4841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fld id="{1D9B85E2-E888-4E96-AA60-E7396176F7FD}" type="slidenum">
              <a:rPr lang="sk-SK" smtClean="0"/>
              <a:pPr/>
              <a:t>‹#›</a:t>
            </a:fld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396" y="6260355"/>
            <a:ext cx="29210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59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>
        <p:tmplLst>
          <p:tmpl lvl="1"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rgbClr val="DDEBCF"/>
            </a:gs>
            <a:gs pos="80000">
              <a:srgbClr val="9CB86E"/>
            </a:gs>
            <a:gs pos="100000">
              <a:srgbClr val="156B1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9512" y="6165850"/>
            <a:ext cx="208823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sk-SK" altLang="sk-SK" dirty="0">
              <a:solidFill>
                <a:srgbClr val="FFFFFF"/>
              </a:solidFill>
            </a:endParaRPr>
          </a:p>
        </p:txBody>
      </p:sp>
      <p:sp>
        <p:nvSpPr>
          <p:cNvPr id="952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02C99C-929A-4488-95C7-5C58F30FB807}" type="slidenum">
              <a:rPr lang="sk-SK" altLang="sk-SK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sk-SK" altLang="sk-SK">
              <a:solidFill>
                <a:srgbClr val="FFFFFF"/>
              </a:solidFill>
            </a:endParaRPr>
          </a:p>
        </p:txBody>
      </p:sp>
      <p:sp>
        <p:nvSpPr>
          <p:cNvPr id="95246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 predlohy nadpisov.</a:t>
            </a:r>
          </a:p>
        </p:txBody>
      </p:sp>
      <p:sp>
        <p:nvSpPr>
          <p:cNvPr id="95247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23850" y="1844675"/>
            <a:ext cx="851058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Kliknite sem a upravte štýly predlohy textu.</a:t>
            </a:r>
          </a:p>
          <a:p>
            <a:pPr lvl="1"/>
            <a:r>
              <a:rPr lang="sk-SK" altLang="sk-SK"/>
              <a:t>Druhá úroveň</a:t>
            </a:r>
          </a:p>
          <a:p>
            <a:pPr lvl="2"/>
            <a:r>
              <a:rPr lang="sk-SK" altLang="sk-SK"/>
              <a:t>Tretia úroveň</a:t>
            </a:r>
          </a:p>
          <a:p>
            <a:pPr lvl="3"/>
            <a:r>
              <a:rPr lang="sk-SK" altLang="sk-SK"/>
              <a:t>Štvrtá úroveň</a:t>
            </a:r>
          </a:p>
          <a:p>
            <a:pPr lvl="4"/>
            <a:r>
              <a:rPr lang="sk-SK" altLang="sk-SK"/>
              <a:t>Piata úroveň</a:t>
            </a:r>
          </a:p>
        </p:txBody>
      </p:sp>
      <p:pic>
        <p:nvPicPr>
          <p:cNvPr id="1031" name="Picture 16" descr="logokord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975" y="6165850"/>
            <a:ext cx="34607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90783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5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5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46" grpId="0"/>
      <p:bldP spid="9524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52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524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933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93300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93300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93300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993300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rgbClr val="993300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rgbClr val="993300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rgbClr val="993300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rgbClr val="993300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 2" pitchFamily="18" charset="2"/>
        <a:buChar char="E"/>
        <a:defRPr sz="3200" b="1">
          <a:solidFill>
            <a:srgbClr val="000000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Font typeface="Wingdings" pitchFamily="2" charset="2"/>
        <a:buChar char="è"/>
        <a:defRPr sz="2800" b="1">
          <a:solidFill>
            <a:schemeClr val="folHlink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ielscher.com/sk/information-about-sonication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7504" y="2130425"/>
            <a:ext cx="9036496" cy="1470025"/>
          </a:xfrm>
        </p:spPr>
        <p:txBody>
          <a:bodyPr>
            <a:normAutofit fontScale="90000"/>
          </a:bodyPr>
          <a:lstStyle/>
          <a:p>
            <a:r>
              <a:rPr lang="sk-SK" b="1" dirty="0" err="1"/>
              <a:t>Sonikácia</a:t>
            </a:r>
            <a:r>
              <a:rPr lang="sk-SK" b="1" dirty="0"/>
              <a:t> - základné  informácie a výsledky, využitie nielen v  dermatológii</a:t>
            </a:r>
            <a:br>
              <a:rPr lang="sk-SK" dirty="0"/>
            </a:b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1520" y="4293096"/>
            <a:ext cx="8784976" cy="1752600"/>
          </a:xfrm>
        </p:spPr>
        <p:txBody>
          <a:bodyPr>
            <a:normAutofit fontScale="70000" lnSpcReduction="20000"/>
          </a:bodyPr>
          <a:lstStyle/>
          <a:p>
            <a:r>
              <a:rPr lang="sk-SK" dirty="0" err="1"/>
              <a:t>Prim</a:t>
            </a:r>
            <a:r>
              <a:rPr lang="sk-SK" dirty="0"/>
              <a:t>. MUDr. Hana Zelenková, PhD., MBA</a:t>
            </a:r>
          </a:p>
          <a:p>
            <a:r>
              <a:rPr lang="sk-SK" dirty="0"/>
              <a:t>MUDr. Eva Mária Telepunová, </a:t>
            </a:r>
          </a:p>
          <a:p>
            <a:r>
              <a:rPr lang="sk-SK" dirty="0"/>
              <a:t>SANARE spol. s r. o.</a:t>
            </a:r>
          </a:p>
          <a:p>
            <a:r>
              <a:rPr lang="sk-SK" dirty="0"/>
              <a:t>Pracovisko DOST – Súkromná Kožná klinika Svidník, Slovensko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0621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sz="4000" b="1" dirty="0"/>
              <a:t>Vyhlásenie o konflikte záujmov autora</a:t>
            </a:r>
          </a:p>
        </p:txBody>
      </p:sp>
      <p:graphicFrame>
        <p:nvGraphicFramePr>
          <p:cNvPr id="6" name="Zástupný objekt pre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301794"/>
              </p:ext>
            </p:extLst>
          </p:nvPr>
        </p:nvGraphicFramePr>
        <p:xfrm>
          <a:off x="628651" y="1440577"/>
          <a:ext cx="7886700" cy="4183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3946931703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2706723847"/>
                    </a:ext>
                  </a:extLst>
                </a:gridCol>
              </a:tblGrid>
              <a:tr h="470865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Forma</a:t>
                      </a:r>
                      <a:r>
                        <a:rPr lang="sk-SK" baseline="0" dirty="0"/>
                        <a:t> finančného prepojenia</a:t>
                      </a:r>
                      <a:endParaRPr lang="sk-SK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Spoločnosť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265855447"/>
                  </a:ext>
                </a:extLst>
              </a:tr>
              <a:tr h="470865">
                <a:tc>
                  <a:txBody>
                    <a:bodyPr/>
                    <a:lstStyle/>
                    <a:p>
                      <a:r>
                        <a:rPr lang="sk-SK" dirty="0"/>
                        <a:t>Participácia</a:t>
                      </a:r>
                      <a:r>
                        <a:rPr lang="sk-SK" baseline="0" dirty="0"/>
                        <a:t> na klinických štúdiách/firemnom grante</a:t>
                      </a:r>
                      <a:endParaRPr lang="sk-SK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876214709"/>
                  </a:ext>
                </a:extLst>
              </a:tr>
              <a:tr h="470865">
                <a:tc>
                  <a:txBody>
                    <a:bodyPr/>
                    <a:lstStyle/>
                    <a:p>
                      <a:r>
                        <a:rPr lang="sk-SK" dirty="0"/>
                        <a:t>Nepeňažné plnenie (v zmysle zákona)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570772196"/>
                  </a:ext>
                </a:extLst>
              </a:tr>
              <a:tr h="470865">
                <a:tc>
                  <a:txBody>
                    <a:bodyPr/>
                    <a:lstStyle/>
                    <a:p>
                      <a:r>
                        <a:rPr lang="sk-SK" dirty="0"/>
                        <a:t>Prednášajúci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800" b="0" i="0" u="none" strike="noStrike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Berlin</a:t>
                      </a:r>
                      <a:r>
                        <a:rPr lang="sk-SK" sz="18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Chemie</a:t>
                      </a:r>
                      <a:r>
                        <a:rPr lang="sk-SK" sz="18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sk-SK" sz="1800" b="0" i="0" u="none" strike="noStrike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Novartis</a:t>
                      </a:r>
                      <a:r>
                        <a:rPr lang="sk-SK" sz="18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sk-SK" sz="1800" b="0" i="0" u="none" strike="noStrike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LeoPharma</a:t>
                      </a:r>
                      <a:r>
                        <a:rPr lang="sk-SK" sz="18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UCB,, </a:t>
                      </a:r>
                      <a:r>
                        <a:rPr lang="sk-SK" sz="1800" b="0" i="0" u="none" strike="noStrike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Medexim</a:t>
                      </a:r>
                      <a:r>
                        <a:rPr lang="sk-SK" sz="18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spol. s.r.o. , </a:t>
                      </a:r>
                      <a:r>
                        <a:rPr lang="sk-SK" sz="1800" b="0" i="0" u="none" strike="noStrike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Sandoz</a:t>
                      </a:r>
                      <a:r>
                        <a:rPr lang="sk-SK" sz="18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sk-SK" sz="1800" b="0" i="0" u="none" strike="noStrike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Pharmacare</a:t>
                      </a:r>
                      <a:r>
                        <a:rPr lang="sk-SK" sz="18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, </a:t>
                      </a:r>
                      <a:r>
                        <a:rPr lang="sk-SK" sz="1800" b="0" i="0" u="none" strike="noStrike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Convatec</a:t>
                      </a:r>
                      <a:r>
                        <a:rPr lang="sk-SK" sz="18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sk-SK" sz="1800" b="0" i="0" u="none" strike="noStrike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Coloplast</a:t>
                      </a:r>
                      <a:r>
                        <a:rPr lang="sk-SK" sz="18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sk-SK" sz="1800" b="0" i="0" u="none" strike="noStrike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Essity</a:t>
                      </a:r>
                      <a:r>
                        <a:rPr lang="sk-SK" sz="18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sk-SK" sz="1800" b="0" i="0" u="none" strike="noStrike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Lohman</a:t>
                      </a:r>
                      <a:r>
                        <a:rPr lang="sk-SK" sz="18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800" b="0" i="0" u="none" strike="noStrike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Rauscher</a:t>
                      </a:r>
                      <a:endParaRPr lang="sk-SK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840367870"/>
                  </a:ext>
                </a:extLst>
              </a:tr>
              <a:tr h="4708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dirty="0"/>
                        <a:t>Akcionár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494226184"/>
                  </a:ext>
                </a:extLst>
              </a:tr>
              <a:tr h="470865">
                <a:tc>
                  <a:txBody>
                    <a:bodyPr/>
                    <a:lstStyle/>
                    <a:p>
                      <a:r>
                        <a:rPr lang="sk-SK" dirty="0"/>
                        <a:t>Konzultant/odborný poradca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140815822"/>
                  </a:ext>
                </a:extLst>
              </a:tr>
              <a:tr h="470865">
                <a:tc>
                  <a:txBody>
                    <a:bodyPr/>
                    <a:lstStyle/>
                    <a:p>
                      <a:r>
                        <a:rPr lang="sk-SK" dirty="0"/>
                        <a:t>Ostatné príjmy (špecifikovať)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11598698"/>
                  </a:ext>
                </a:extLst>
              </a:tr>
            </a:tbl>
          </a:graphicData>
        </a:graphic>
      </p:graphicFrame>
      <p:sp>
        <p:nvSpPr>
          <p:cNvPr id="7" name="BlokTextu 6"/>
          <p:cNvSpPr txBox="1"/>
          <p:nvPr/>
        </p:nvSpPr>
        <p:spPr>
          <a:xfrm>
            <a:off x="2293441" y="5589240"/>
            <a:ext cx="4945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x </a:t>
            </a:r>
            <a:r>
              <a:rPr lang="sk-SK" dirty="0"/>
              <a:t>  </a:t>
            </a:r>
            <a:r>
              <a:rPr lang="sk-SK" sz="1600" dirty="0"/>
              <a:t>Nemám potenciálny konflikt záujmov</a:t>
            </a:r>
          </a:p>
        </p:txBody>
      </p:sp>
      <p:sp>
        <p:nvSpPr>
          <p:cNvPr id="2" name="BlokTextu 1"/>
          <p:cNvSpPr txBox="1"/>
          <p:nvPr/>
        </p:nvSpPr>
        <p:spPr>
          <a:xfrm>
            <a:off x="628651" y="6135625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sz="1200" dirty="0"/>
          </a:p>
        </p:txBody>
      </p:sp>
      <p:sp>
        <p:nvSpPr>
          <p:cNvPr id="8" name="object 6"/>
          <p:cNvSpPr txBox="1"/>
          <p:nvPr/>
        </p:nvSpPr>
        <p:spPr>
          <a:xfrm>
            <a:off x="827585" y="6021288"/>
            <a:ext cx="784887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0" marR="5080" indent="-692785">
              <a:lnSpc>
                <a:spcPct val="100000"/>
              </a:lnSpc>
              <a:spcBef>
                <a:spcPts val="100"/>
              </a:spcBef>
            </a:pPr>
            <a:r>
              <a:rPr sz="1400" spc="-150" dirty="0">
                <a:latin typeface="Microsoft Sans Serif"/>
                <a:cs typeface="Microsoft Sans Serif"/>
              </a:rPr>
              <a:t>Účelom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35" dirty="0">
                <a:latin typeface="Microsoft Sans Serif"/>
                <a:cs typeface="Microsoft Sans Serif"/>
              </a:rPr>
              <a:t>prednášky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nie </a:t>
            </a:r>
            <a:r>
              <a:rPr sz="1400" spc="-105" dirty="0">
                <a:latin typeface="Microsoft Sans Serif"/>
                <a:cs typeface="Microsoft Sans Serif"/>
              </a:rPr>
              <a:t>je </a:t>
            </a:r>
            <a:r>
              <a:rPr lang="sk-SK" sz="1400" spc="-105" dirty="0">
                <a:latin typeface="Microsoft Sans Serif"/>
                <a:cs typeface="Microsoft Sans Serif"/>
              </a:rPr>
              <a:t>reklama zdravotníckych  pomôcok.</a:t>
            </a:r>
            <a:r>
              <a:rPr sz="1400" spc="-120" dirty="0">
                <a:latin typeface="Microsoft Sans Serif"/>
                <a:cs typeface="Microsoft Sans Serif"/>
              </a:rPr>
              <a:t> </a:t>
            </a:r>
            <a:r>
              <a:rPr sz="1400" spc="-114" dirty="0">
                <a:latin typeface="Microsoft Sans Serif"/>
                <a:cs typeface="Microsoft Sans Serif"/>
              </a:rPr>
              <a:t>Jej </a:t>
            </a:r>
            <a:r>
              <a:rPr sz="1400" spc="-140" dirty="0">
                <a:latin typeface="Microsoft Sans Serif"/>
                <a:cs typeface="Microsoft Sans Serif"/>
              </a:rPr>
              <a:t>účelom</a:t>
            </a:r>
            <a:r>
              <a:rPr sz="1400" spc="-13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je </a:t>
            </a:r>
            <a:r>
              <a:rPr sz="1400" spc="-130" dirty="0">
                <a:latin typeface="Microsoft Sans Serif"/>
                <a:cs typeface="Microsoft Sans Serif"/>
              </a:rPr>
              <a:t>výlučne </a:t>
            </a:r>
            <a:r>
              <a:rPr sz="1400" spc="-120" dirty="0">
                <a:latin typeface="Microsoft Sans Serif"/>
                <a:cs typeface="Microsoft Sans Serif"/>
              </a:rPr>
              <a:t>zdieľanie </a:t>
            </a:r>
            <a:r>
              <a:rPr sz="1400" spc="-130" dirty="0">
                <a:latin typeface="Microsoft Sans Serif"/>
                <a:cs typeface="Microsoft Sans Serif"/>
              </a:rPr>
              <a:t>výsledkov </a:t>
            </a:r>
            <a:r>
              <a:rPr sz="1400" spc="-114" dirty="0">
                <a:latin typeface="Microsoft Sans Serif"/>
                <a:cs typeface="Microsoft Sans Serif"/>
              </a:rPr>
              <a:t>klinických </a:t>
            </a:r>
            <a:r>
              <a:rPr sz="1400" spc="-90" dirty="0">
                <a:latin typeface="Microsoft Sans Serif"/>
                <a:cs typeface="Microsoft Sans Serif"/>
              </a:rPr>
              <a:t>štúdií,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55" dirty="0">
                <a:latin typeface="Microsoft Sans Serif"/>
                <a:cs typeface="Microsoft Sans Serif"/>
              </a:rPr>
              <a:t>výmena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skúseností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z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10" dirty="0">
                <a:latin typeface="Microsoft Sans Serif"/>
                <a:cs typeface="Microsoft Sans Serif"/>
              </a:rPr>
              <a:t>klinickej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30" dirty="0">
                <a:latin typeface="Microsoft Sans Serif"/>
                <a:cs typeface="Microsoft Sans Serif"/>
              </a:rPr>
              <a:t>praxe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40" dirty="0">
                <a:latin typeface="Microsoft Sans Serif"/>
                <a:cs typeface="Microsoft Sans Serif"/>
              </a:rPr>
              <a:t>a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35" dirty="0" err="1">
                <a:latin typeface="Microsoft Sans Serif"/>
                <a:cs typeface="Microsoft Sans Serif"/>
              </a:rPr>
              <a:t>podpora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lang="sk-SK" sz="1400" spc="-130" dirty="0">
                <a:latin typeface="Microsoft Sans Serif"/>
                <a:cs typeface="Microsoft Sans Serif"/>
              </a:rPr>
              <a:t>odbornej</a:t>
            </a:r>
            <a:r>
              <a:rPr lang="sk-SK" sz="1400" spc="-45" dirty="0">
                <a:latin typeface="Microsoft Sans Serif"/>
                <a:cs typeface="Microsoft Sans Serif"/>
              </a:rPr>
              <a:t>  m</a:t>
            </a:r>
            <a:r>
              <a:rPr lang="sk-SK" sz="1400" spc="-120" dirty="0">
                <a:latin typeface="Microsoft Sans Serif"/>
                <a:cs typeface="Microsoft Sans Serif"/>
              </a:rPr>
              <a:t>edicínskej</a:t>
            </a:r>
            <a:r>
              <a:rPr lang="sk-SK" sz="1400" spc="-40" dirty="0">
                <a:latin typeface="Microsoft Sans Serif"/>
                <a:cs typeface="Microsoft Sans Serif"/>
              </a:rPr>
              <a:t> </a:t>
            </a:r>
            <a:r>
              <a:rPr lang="sk-SK" sz="1400" spc="-114" dirty="0">
                <a:latin typeface="Microsoft Sans Serif"/>
                <a:cs typeface="Microsoft Sans Serif"/>
              </a:rPr>
              <a:t>diskusie.</a:t>
            </a:r>
            <a:endParaRPr lang="sk-SK" sz="1400" dirty="0">
              <a:latin typeface="Microsoft Sans Serif"/>
              <a:cs typeface="Microsoft Sans Serif"/>
            </a:endParaRP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8071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Hojenie rán včera a dnes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/>
              <a:t>70. roky dvadsiateho  storočia  -    explozívny  vývoj nových moderných produktov  v liečbe  vredov a  rán  rôznej  etiológie - </a:t>
            </a:r>
            <a:r>
              <a:rPr lang="sk-SK" dirty="0" err="1"/>
              <a:t>venózne</a:t>
            </a:r>
            <a:r>
              <a:rPr lang="sk-SK" dirty="0"/>
              <a:t>, </a:t>
            </a:r>
            <a:r>
              <a:rPr lang="sk-SK" dirty="0" err="1"/>
              <a:t>arteriálne</a:t>
            </a:r>
            <a:r>
              <a:rPr lang="sk-SK" dirty="0"/>
              <a:t>, zmiešané, dekubity, diabetické defekty, </a:t>
            </a:r>
            <a:r>
              <a:rPr lang="sk-SK" dirty="0" err="1"/>
              <a:t>radioulcusy</a:t>
            </a:r>
            <a:endParaRPr lang="sk-SK" dirty="0"/>
          </a:p>
          <a:p>
            <a:r>
              <a:rPr lang="sk-SK" dirty="0"/>
              <a:t>Obväzy  novej generácie (</a:t>
            </a:r>
            <a:r>
              <a:rPr lang="sk-SK" dirty="0" err="1"/>
              <a:t>hydrokoloidy</a:t>
            </a:r>
            <a:r>
              <a:rPr lang="sk-SK" dirty="0"/>
              <a:t>, </a:t>
            </a:r>
            <a:r>
              <a:rPr lang="sk-SK" dirty="0" err="1"/>
              <a:t>algináty</a:t>
            </a:r>
            <a:r>
              <a:rPr lang="sk-SK" dirty="0"/>
              <a:t>, penové, </a:t>
            </a:r>
            <a:r>
              <a:rPr lang="sk-SK" dirty="0" err="1"/>
              <a:t>hydrogélové</a:t>
            </a:r>
            <a:r>
              <a:rPr lang="sk-SK" dirty="0"/>
              <a:t> krytia, obväzy  s obsahom  striebra,  aktívneho  uhlia a ďalšie)  naplno  využívajú  poznatky  </a:t>
            </a:r>
            <a:r>
              <a:rPr lang="sk-SK" dirty="0" err="1"/>
              <a:t>patofyziológie</a:t>
            </a:r>
            <a:r>
              <a:rPr lang="sk-SK" dirty="0"/>
              <a:t> hojenia  a najmä  princípy  vlhkého hojenia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73958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sk-SK" dirty="0"/>
              <a:t>Portfólio dermatológa v oblasti hojenia rán rôznej etiológie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23528" y="1600200"/>
            <a:ext cx="8712968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dirty="0">
                <a:solidFill>
                  <a:srgbClr val="FF0000"/>
                </a:solidFill>
                <a:effectLst/>
                <a:latin typeface="Arial Black" panose="020B0A04020102020204" pitchFamily="34" charset="0"/>
              </a:rPr>
              <a:t>Súčasnosť:</a:t>
            </a:r>
          </a:p>
          <a:p>
            <a:r>
              <a:rPr lang="sk-SK" dirty="0"/>
              <a:t>Okrem starších  klasických konzervatívnych postupov množstvo ďalších prípravkov  na  efektívne  hojenie -   moderné a priebežne inovované  </a:t>
            </a:r>
            <a:r>
              <a:rPr lang="sk-SK" dirty="0" err="1"/>
              <a:t>kryta</a:t>
            </a:r>
            <a:r>
              <a:rPr lang="sk-SK" dirty="0"/>
              <a:t>,  chirurgické  transplantačné  metódy, aplikácia  </a:t>
            </a:r>
            <a:r>
              <a:rPr lang="sk-SK" dirty="0" err="1"/>
              <a:t>keratinocytov</a:t>
            </a:r>
            <a:r>
              <a:rPr lang="sk-SK" dirty="0"/>
              <a:t>,  </a:t>
            </a:r>
            <a:r>
              <a:rPr lang="sk-SK" dirty="0" err="1"/>
              <a:t>fibroblastov</a:t>
            </a:r>
            <a:r>
              <a:rPr lang="sk-SK" dirty="0"/>
              <a:t>,  </a:t>
            </a:r>
            <a:r>
              <a:rPr lang="sk-SK" dirty="0" err="1"/>
              <a:t>amniovej</a:t>
            </a:r>
            <a:r>
              <a:rPr lang="sk-SK" dirty="0"/>
              <a:t>  membrány,  rôzne  kombinované  metódy, masti  na báze elektrolytov, aplikácia plazmy a </a:t>
            </a:r>
            <a:r>
              <a:rPr lang="sk-SK" dirty="0" err="1"/>
              <a:t>karboxyterapie</a:t>
            </a:r>
            <a:r>
              <a:rPr lang="sk-SK" dirty="0"/>
              <a:t>,  </a:t>
            </a:r>
            <a:r>
              <a:rPr lang="sk-SK" dirty="0" err="1"/>
              <a:t>ozónoterapia</a:t>
            </a:r>
            <a:r>
              <a:rPr lang="sk-SK" dirty="0"/>
              <a:t> V.A.C. a iné</a:t>
            </a:r>
          </a:p>
          <a:p>
            <a:r>
              <a:rPr lang="sk-SK" dirty="0">
                <a:solidFill>
                  <a:srgbClr val="C00000"/>
                </a:solidFill>
              </a:rPr>
              <a:t>Nové vyšetrovacie postupy, štúdie mikrobiómu               a iné </a:t>
            </a:r>
          </a:p>
          <a:p>
            <a:r>
              <a:rPr lang="sk-SK" dirty="0"/>
              <a:t>Hodnotenie mikrobiálneho osídlenia  rany a následný reálny a praktický prístup k terapii 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3652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Základné princípy práce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/>
              <a:t>Postupy liečby a vyšetrení ponímané ako   </a:t>
            </a:r>
            <a:r>
              <a:rPr lang="sk-SK" dirty="0">
                <a:solidFill>
                  <a:srgbClr val="C00000"/>
                </a:solidFill>
              </a:rPr>
              <a:t>multidisciplinárny problém</a:t>
            </a:r>
            <a:r>
              <a:rPr lang="sk-SK" dirty="0"/>
              <a:t> a realizované konzultácie s inými pracoviskami  v SR a zahraničí aj organizáciou </a:t>
            </a:r>
            <a:r>
              <a:rPr lang="sk-SK" dirty="0">
                <a:latin typeface="Arial Black" panose="020B0A04020102020204" pitchFamily="34" charset="0"/>
              </a:rPr>
              <a:t>EWMA</a:t>
            </a:r>
          </a:p>
          <a:p>
            <a:r>
              <a:rPr lang="sk-SK" dirty="0"/>
              <a:t>Sú plne rešpektované  pozičné dokumenty </a:t>
            </a:r>
            <a:r>
              <a:rPr lang="sk-SK" dirty="0">
                <a:latin typeface="Arial Black" panose="020B0A04020102020204" pitchFamily="34" charset="0"/>
              </a:rPr>
              <a:t>WUWHS</a:t>
            </a:r>
            <a:r>
              <a:rPr lang="sk-SK" dirty="0"/>
              <a:t> (napr. manažment exsudátu)</a:t>
            </a:r>
          </a:p>
          <a:p>
            <a:r>
              <a:rPr lang="sk-SK" dirty="0"/>
              <a:t>Dokladom akceptácie  našich postupov je kapitola v rozsiahlej publikácii  z  roku 2023 – autor</a:t>
            </a:r>
            <a:r>
              <a:rPr lang="sk-SK" baseline="0" dirty="0"/>
              <a:t> Prof. MUDr. Július </a:t>
            </a:r>
            <a:r>
              <a:rPr lang="sk-SK" baseline="0" dirty="0" err="1"/>
              <a:t>Mazuch</a:t>
            </a:r>
            <a:r>
              <a:rPr lang="sk-SK" baseline="0" dirty="0"/>
              <a:t> a kol.: </a:t>
            </a:r>
            <a:r>
              <a:rPr lang="sk-SK" baseline="0" dirty="0" err="1"/>
              <a:t>Varixy</a:t>
            </a:r>
            <a:r>
              <a:rPr lang="sk-SK" baseline="0" dirty="0"/>
              <a:t> dolných končatín, ich komplikácie a súčasné možnosti liečby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60606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4000" dirty="0" err="1"/>
              <a:t>Sonikácia</a:t>
            </a:r>
            <a:r>
              <a:rPr lang="sk-SK" sz="4000" baseline="0" dirty="0"/>
              <a:t>  (ultrazvuk) – </a:t>
            </a:r>
            <a:r>
              <a:rPr lang="sk-SK" sz="4000" baseline="0" dirty="0" err="1"/>
              <a:t>definicia</a:t>
            </a:r>
            <a:r>
              <a:rPr lang="sk-SK" sz="4000" baseline="0" dirty="0"/>
              <a:t>, využitie </a:t>
            </a:r>
            <a:r>
              <a:rPr lang="sk-SK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hlinkClick r:id="rId2"/>
              </a:rPr>
              <a:t>https://www.hielscher.com/sk/information-about-sonication.htm</a:t>
            </a:r>
            <a:br>
              <a:rPr lang="sk-SK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sk-SK" sz="2200" dirty="0">
              <a:latin typeface="+mn-lt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9512" y="1700808"/>
            <a:ext cx="8579296" cy="4896544"/>
          </a:xfrm>
        </p:spPr>
        <p:txBody>
          <a:bodyPr>
            <a:normAutofit fontScale="85000" lnSpcReduction="20000"/>
          </a:bodyPr>
          <a:lstStyle/>
          <a:p>
            <a:r>
              <a:rPr lang="sk-SK" sz="3200" i="0" kern="1200" dirty="0" err="1">
                <a:solidFill>
                  <a:schemeClr val="tx1"/>
                </a:solidFill>
              </a:rPr>
              <a:t>Sonikácia</a:t>
            </a:r>
            <a:r>
              <a:rPr lang="sk-SK" sz="3200" i="0" kern="1200" dirty="0">
                <a:solidFill>
                  <a:schemeClr val="tx1"/>
                </a:solidFill>
              </a:rPr>
              <a:t> (nazývaná tiež ako  ultrazvuk)  -  aplikácia nízkofrekvenčných ultrazvukových vĺn s vysokou intenzitou do kvapalinového alebo pastového média</a:t>
            </a:r>
          </a:p>
          <a:p>
            <a:r>
              <a:rPr lang="sk-SK" dirty="0"/>
              <a:t>Sledované účinky </a:t>
            </a:r>
            <a:r>
              <a:rPr lang="sk-SK" dirty="0" err="1"/>
              <a:t>sonikácie</a:t>
            </a:r>
            <a:r>
              <a:rPr lang="sk-SK" dirty="0"/>
              <a:t> na vodivosť a hodnotu pH vody</a:t>
            </a:r>
          </a:p>
          <a:p>
            <a:r>
              <a:rPr lang="sk-SK" dirty="0"/>
              <a:t>Efektívna a riadená syntéza </a:t>
            </a:r>
            <a:r>
              <a:rPr lang="sk-SK" dirty="0" err="1"/>
              <a:t>nanočastíc</a:t>
            </a:r>
            <a:r>
              <a:rPr lang="sk-SK" dirty="0"/>
              <a:t> zlata</a:t>
            </a:r>
          </a:p>
          <a:p>
            <a:r>
              <a:rPr lang="sk-SK" dirty="0"/>
              <a:t>V praxi použitie na vylepšenú výrobu syra pomocou </a:t>
            </a:r>
            <a:r>
              <a:rPr lang="sk-SK" dirty="0" err="1"/>
              <a:t>Power</a:t>
            </a:r>
            <a:r>
              <a:rPr lang="sk-SK" dirty="0"/>
              <a:t> </a:t>
            </a:r>
            <a:r>
              <a:rPr lang="sk-SK" dirty="0" err="1"/>
              <a:t>Ultrasonics</a:t>
            </a:r>
            <a:endParaRPr lang="sk-SK" dirty="0"/>
          </a:p>
          <a:p>
            <a:r>
              <a:rPr lang="sk-SK" dirty="0"/>
              <a:t>Ultrazvuková </a:t>
            </a:r>
            <a:r>
              <a:rPr lang="sk-SK" dirty="0" err="1"/>
              <a:t>dekarboxylácia</a:t>
            </a:r>
            <a:r>
              <a:rPr lang="sk-SK" dirty="0"/>
              <a:t> </a:t>
            </a:r>
            <a:r>
              <a:rPr lang="sk-SK" dirty="0" err="1"/>
              <a:t>kanabinoidov</a:t>
            </a:r>
            <a:endParaRPr lang="sk-SK" dirty="0"/>
          </a:p>
          <a:p>
            <a:r>
              <a:rPr lang="sk-SK" dirty="0" err="1"/>
              <a:t>Lýza</a:t>
            </a:r>
            <a:r>
              <a:rPr lang="sk-SK" dirty="0"/>
              <a:t> buniek BL21 ultrazvukom</a:t>
            </a:r>
          </a:p>
          <a:p>
            <a:r>
              <a:rPr lang="sk-SK" dirty="0"/>
              <a:t>... A množstvo iných využití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43625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k-SK" dirty="0" err="1"/>
              <a:t>Sonikácia</a:t>
            </a:r>
            <a:r>
              <a:rPr lang="sk-SK" baseline="0" dirty="0"/>
              <a:t> v medicíne - svet, SR, ČR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7500" lnSpcReduction="20000"/>
          </a:bodyPr>
          <a:lstStyle/>
          <a:p>
            <a:r>
              <a:rPr lang="sk-SK" dirty="0">
                <a:solidFill>
                  <a:srgbClr val="0000FF"/>
                </a:solidFill>
              </a:rPr>
              <a:t>2007</a:t>
            </a:r>
            <a:r>
              <a:rPr lang="sk-SK" b="0" dirty="0">
                <a:effectLst/>
              </a:rPr>
              <a:t> - </a:t>
            </a:r>
            <a:r>
              <a:rPr lang="en-US" dirty="0"/>
              <a:t>Murray P et al. Manual of clinical microbiology. 9th edition. Washing­ton D.C.: ASM Press; 2007</a:t>
            </a:r>
            <a:endParaRPr lang="sk-SK" dirty="0"/>
          </a:p>
          <a:p>
            <a:r>
              <a:rPr lang="sk-SK" dirty="0">
                <a:solidFill>
                  <a:srgbClr val="0000FF"/>
                </a:solidFill>
              </a:rPr>
              <a:t>2008</a:t>
            </a:r>
            <a:r>
              <a:rPr lang="sk-SK" b="0" dirty="0">
                <a:effectLst/>
              </a:rPr>
              <a:t> - </a:t>
            </a:r>
            <a:r>
              <a:rPr lang="sk-SK" sz="3100" dirty="0"/>
              <a:t>Jahoda D, Sosna A, </a:t>
            </a:r>
            <a:r>
              <a:rPr lang="sk-SK" sz="3100" dirty="0" err="1"/>
              <a:t>Nyč</a:t>
            </a:r>
            <a:r>
              <a:rPr lang="sk-SK" sz="3100" dirty="0"/>
              <a:t> O, </a:t>
            </a:r>
            <a:r>
              <a:rPr lang="sk-SK" sz="3100" dirty="0" err="1"/>
              <a:t>et</a:t>
            </a:r>
            <a:r>
              <a:rPr lang="sk-SK" sz="3100" dirty="0"/>
              <a:t> al. Infekční </a:t>
            </a:r>
            <a:r>
              <a:rPr lang="sk-SK" sz="3100" dirty="0" err="1"/>
              <a:t>komplikace</a:t>
            </a:r>
            <a:r>
              <a:rPr lang="sk-SK" sz="3100" dirty="0"/>
              <a:t> </a:t>
            </a:r>
            <a:r>
              <a:rPr lang="sk-SK" sz="3100" dirty="0" err="1"/>
              <a:t>kloubních</a:t>
            </a:r>
            <a:r>
              <a:rPr lang="sk-SK" sz="3100" dirty="0"/>
              <a:t> náhrad, Praha, ČR, </a:t>
            </a:r>
            <a:r>
              <a:rPr lang="sk-SK" sz="3100" dirty="0" err="1"/>
              <a:t>Triton</a:t>
            </a:r>
            <a:r>
              <a:rPr lang="sk-SK" sz="3100" dirty="0"/>
              <a:t>; 2008; 220 s.</a:t>
            </a:r>
          </a:p>
          <a:p>
            <a:r>
              <a:rPr lang="sk-SK" dirty="0">
                <a:solidFill>
                  <a:srgbClr val="0000FF"/>
                </a:solidFill>
              </a:rPr>
              <a:t>2011</a:t>
            </a:r>
            <a:r>
              <a:rPr lang="sk-SK" dirty="0"/>
              <a:t> - </a:t>
            </a:r>
            <a:r>
              <a:rPr lang="sk-SK" dirty="0">
                <a:effectLst/>
              </a:rPr>
              <a:t>2011 XXXI. </a:t>
            </a:r>
            <a:r>
              <a:rPr lang="sk-SK" dirty="0" err="1">
                <a:effectLst/>
              </a:rPr>
              <a:t>Červeňanského</a:t>
            </a:r>
            <a:r>
              <a:rPr lang="sk-SK" dirty="0">
                <a:effectLst/>
              </a:rPr>
              <a:t> dni - národný kongres SOTS:</a:t>
            </a:r>
            <a:endParaRPr lang="sk-SK" dirty="0"/>
          </a:p>
          <a:p>
            <a:r>
              <a:rPr lang="sk-SK" dirty="0">
                <a:solidFill>
                  <a:srgbClr val="0000FF"/>
                </a:solidFill>
              </a:rPr>
              <a:t>2011 </a:t>
            </a:r>
            <a:r>
              <a:rPr lang="sk-SK" sz="2800" b="0" dirty="0">
                <a:effectLst/>
              </a:rPr>
              <a:t>- </a:t>
            </a:r>
            <a:r>
              <a:rPr lang="sk-SK" sz="3100" dirty="0" err="1"/>
              <a:t>Rulík</a:t>
            </a:r>
            <a:r>
              <a:rPr lang="sk-SK" sz="3100" dirty="0"/>
              <a:t> M, Holá V, Ružička F, </a:t>
            </a:r>
            <a:r>
              <a:rPr lang="sk-SK" sz="3100" dirty="0" err="1"/>
              <a:t>Votava</a:t>
            </a:r>
            <a:r>
              <a:rPr lang="sk-SK" sz="3100" dirty="0"/>
              <a:t> M, </a:t>
            </a:r>
            <a:r>
              <a:rPr lang="sk-SK" sz="3100" dirty="0" err="1"/>
              <a:t>et</a:t>
            </a:r>
            <a:r>
              <a:rPr lang="sk-SK" sz="3100" dirty="0"/>
              <a:t> al. </a:t>
            </a:r>
            <a:r>
              <a:rPr lang="sk-SK" sz="3100" dirty="0" err="1"/>
              <a:t>Mikrobiální</a:t>
            </a:r>
            <a:r>
              <a:rPr lang="sk-SK" sz="3100" dirty="0"/>
              <a:t> </a:t>
            </a:r>
            <a:r>
              <a:rPr lang="sk-SK" sz="3100" dirty="0" err="1"/>
              <a:t>biofilmy</a:t>
            </a:r>
            <a:r>
              <a:rPr lang="sk-SK" sz="3100" dirty="0"/>
              <a:t>, Ol­omouc, ČR, Univerzita </a:t>
            </a:r>
            <a:r>
              <a:rPr lang="sk-SK" sz="3100" dirty="0" err="1"/>
              <a:t>Palackého</a:t>
            </a:r>
            <a:r>
              <a:rPr lang="sk-SK" sz="3100" dirty="0"/>
              <a:t> v Olomouci</a:t>
            </a:r>
          </a:p>
          <a:p>
            <a:r>
              <a:rPr lang="sk-SK" sz="2800" dirty="0">
                <a:solidFill>
                  <a:srgbClr val="0000FF"/>
                </a:solidFill>
              </a:rPr>
              <a:t>2017  </a:t>
            </a:r>
            <a:r>
              <a:rPr lang="sk-SK" sz="2800" dirty="0"/>
              <a:t>-  Infekcie bedrových endoprotéz (</a:t>
            </a:r>
            <a:r>
              <a:rPr lang="sk-SK" sz="2800" dirty="0" err="1"/>
              <a:t>Jancák</a:t>
            </a:r>
            <a:r>
              <a:rPr lang="sk-SK" sz="2800" dirty="0"/>
              <a:t> Š, </a:t>
            </a:r>
            <a:r>
              <a:rPr lang="sk-SK" sz="2800" dirty="0" err="1"/>
              <a:t>Kayser</a:t>
            </a:r>
            <a:r>
              <a:rPr lang="sk-SK" sz="2800" dirty="0"/>
              <a:t> J.) záver  štúdie </a:t>
            </a:r>
            <a:r>
              <a:rPr lang="sk-SK" sz="3100" dirty="0">
                <a:solidFill>
                  <a:srgbClr val="C00000"/>
                </a:solidFill>
              </a:rPr>
              <a:t>- </a:t>
            </a:r>
            <a:r>
              <a:rPr lang="sk-SK" sz="3100" i="1" dirty="0">
                <a:solidFill>
                  <a:srgbClr val="C00000"/>
                </a:solidFill>
              </a:rPr>
              <a:t>Bude nutné postupne zavádzať do mik­robiologickej diagnostiky metódy, ktoré zvýšia výťažnosť kultivácií ako napríklad </a:t>
            </a:r>
            <a:r>
              <a:rPr lang="sk-SK" sz="3100" i="1" dirty="0" err="1">
                <a:solidFill>
                  <a:srgbClr val="C00000"/>
                </a:solidFill>
              </a:rPr>
              <a:t>sonikácia</a:t>
            </a:r>
            <a:r>
              <a:rPr lang="sk-SK" sz="3100" i="1" dirty="0">
                <a:solidFill>
                  <a:srgbClr val="C00000"/>
                </a:solidFill>
              </a:rPr>
              <a:t>.</a:t>
            </a:r>
          </a:p>
          <a:p>
            <a:endParaRPr lang="sk-SK" sz="2800" b="0" dirty="0">
              <a:effectLst/>
            </a:endParaRP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7</a:t>
            </a:fld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821" y="620688"/>
            <a:ext cx="781050" cy="146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370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Sonikácia</a:t>
            </a:r>
            <a:r>
              <a:rPr lang="sk-SK" dirty="0"/>
              <a:t> - práce 2024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925144"/>
          </a:xfrm>
        </p:spPr>
        <p:txBody>
          <a:bodyPr>
            <a:normAutofit fontScale="77500" lnSpcReduction="20000"/>
          </a:bodyPr>
          <a:lstStyle/>
          <a:p>
            <a:r>
              <a:rPr lang="sk-SK" sz="2800" dirty="0">
                <a:solidFill>
                  <a:srgbClr val="0000FF"/>
                </a:solidFill>
              </a:rPr>
              <a:t>2023 – </a:t>
            </a:r>
            <a:r>
              <a:rPr lang="sk-SK" sz="2400" dirty="0" err="1">
                <a:effectLst/>
              </a:rPr>
              <a:t>Serbak</a:t>
            </a:r>
            <a:r>
              <a:rPr lang="sk-SK" sz="2400" dirty="0">
                <a:effectLst/>
              </a:rPr>
              <a:t>, M.: Nová metóda detekcie bakteriálnej záťaže v ranách - </a:t>
            </a:r>
            <a:r>
              <a:rPr lang="sk-SK" sz="2400" dirty="0" err="1">
                <a:effectLst/>
              </a:rPr>
              <a:t>sonikácia</a:t>
            </a:r>
            <a:r>
              <a:rPr lang="sk-SK" sz="2400" dirty="0">
                <a:effectLst/>
              </a:rPr>
              <a:t> pomocou krytia </a:t>
            </a:r>
            <a:r>
              <a:rPr lang="sk-SK" sz="2400" dirty="0" err="1">
                <a:effectLst/>
              </a:rPr>
              <a:t>Cerdak</a:t>
            </a:r>
            <a:r>
              <a:rPr lang="sk-SK" sz="2400" dirty="0">
                <a:effectLst/>
              </a:rPr>
              <a:t>  . Seminár:   Praktické skúsenosti s </a:t>
            </a:r>
            <a:r>
              <a:rPr lang="sk-SK" sz="2400" dirty="0" err="1">
                <a:effectLst/>
              </a:rPr>
              <a:t>bioabsorbovateľnými</a:t>
            </a:r>
            <a:r>
              <a:rPr lang="sk-SK" sz="2400" dirty="0">
                <a:effectLst/>
              </a:rPr>
              <a:t> </a:t>
            </a:r>
            <a:r>
              <a:rPr lang="sk-SK" sz="2400" dirty="0" err="1">
                <a:effectLst/>
              </a:rPr>
              <a:t>implantátmi,marec</a:t>
            </a:r>
            <a:r>
              <a:rPr lang="sk-SK" sz="2400" dirty="0">
                <a:effectLst/>
              </a:rPr>
              <a:t> 2023 Bratislava</a:t>
            </a:r>
          </a:p>
          <a:p>
            <a:r>
              <a:rPr lang="sk-SK" sz="2800" dirty="0">
                <a:solidFill>
                  <a:srgbClr val="0000FF"/>
                </a:solidFill>
              </a:rPr>
              <a:t>2024</a:t>
            </a:r>
            <a:r>
              <a:rPr lang="sk-SK" sz="2800" b="0" dirty="0">
                <a:effectLst/>
              </a:rPr>
              <a:t> - </a:t>
            </a:r>
            <a:r>
              <a:rPr lang="sk-SK" sz="2400" dirty="0">
                <a:effectLst/>
              </a:rPr>
              <a:t>B. </a:t>
            </a:r>
            <a:r>
              <a:rPr lang="sk-SK" sz="2400" dirty="0" err="1">
                <a:effectLst/>
              </a:rPr>
              <a:t>Pipek</a:t>
            </a:r>
            <a:r>
              <a:rPr lang="sk-SK" sz="2400" dirty="0">
                <a:effectLst/>
              </a:rPr>
              <a:t>, B. </a:t>
            </a:r>
            <a:r>
              <a:rPr lang="sk-SK" sz="2400" dirty="0" err="1">
                <a:effectLst/>
              </a:rPr>
              <a:t>Drexlerová</a:t>
            </a:r>
            <a:r>
              <a:rPr lang="sk-SK" sz="2400" dirty="0">
                <a:effectLst/>
              </a:rPr>
              <a:t>, M. </a:t>
            </a:r>
            <a:r>
              <a:rPr lang="sk-SK" sz="2400" dirty="0" err="1">
                <a:effectLst/>
              </a:rPr>
              <a:t>Valešová</a:t>
            </a:r>
            <a:r>
              <a:rPr lang="sk-SK" sz="2400" dirty="0">
                <a:effectLst/>
              </a:rPr>
              <a:t>, L. </a:t>
            </a:r>
            <a:r>
              <a:rPr lang="sk-SK" sz="2400" dirty="0" err="1">
                <a:effectLst/>
              </a:rPr>
              <a:t>Šeflová</a:t>
            </a:r>
            <a:r>
              <a:rPr lang="sk-SK" sz="2400" dirty="0">
                <a:effectLst/>
              </a:rPr>
              <a:t> : </a:t>
            </a:r>
            <a:r>
              <a:rPr lang="sk-SK" sz="2400" dirty="0" err="1">
                <a:effectLst/>
              </a:rPr>
              <a:t>Sonikácia</a:t>
            </a:r>
            <a:r>
              <a:rPr lang="sk-SK" sz="2400" dirty="0">
                <a:effectLst/>
              </a:rPr>
              <a:t> </a:t>
            </a:r>
            <a:r>
              <a:rPr lang="sk-SK" sz="2400" dirty="0" err="1">
                <a:effectLst/>
              </a:rPr>
              <a:t>biokeramického</a:t>
            </a:r>
            <a:r>
              <a:rPr lang="sk-SK" sz="2400" dirty="0">
                <a:effectLst/>
              </a:rPr>
              <a:t> krytia ako alternatívna metóda bakteriálnej diagnostiky nehojacich sa rán, </a:t>
            </a:r>
            <a:r>
              <a:rPr lang="sk-SK" sz="2400" dirty="0" err="1">
                <a:effectLst/>
              </a:rPr>
              <a:t>Léčba</a:t>
            </a:r>
            <a:r>
              <a:rPr lang="sk-SK" sz="2400" dirty="0">
                <a:effectLst/>
              </a:rPr>
              <a:t> </a:t>
            </a:r>
            <a:r>
              <a:rPr lang="sk-SK" sz="2400" dirty="0" err="1">
                <a:effectLst/>
              </a:rPr>
              <a:t>rány</a:t>
            </a:r>
            <a:r>
              <a:rPr lang="sk-SK" sz="2400" dirty="0">
                <a:effectLst/>
              </a:rPr>
              <a:t> Pardubice  </a:t>
            </a:r>
          </a:p>
          <a:p>
            <a:r>
              <a:rPr lang="sk-SK" sz="2800" dirty="0">
                <a:solidFill>
                  <a:srgbClr val="0000FF"/>
                </a:solidFill>
              </a:rPr>
              <a:t>2024</a:t>
            </a:r>
            <a:r>
              <a:rPr lang="sk-SK" sz="2800" b="0" dirty="0">
                <a:effectLst/>
              </a:rPr>
              <a:t>  - </a:t>
            </a:r>
            <a:r>
              <a:rPr lang="sk-SK" sz="2400" dirty="0" err="1">
                <a:effectLst/>
              </a:rPr>
              <a:t>Piš</a:t>
            </a:r>
            <a:r>
              <a:rPr lang="sk-SK" sz="2400" dirty="0">
                <a:effectLst/>
              </a:rPr>
              <a:t>, J. Tomka, R. Kučerová, M. </a:t>
            </a:r>
            <a:r>
              <a:rPr lang="sk-SK" sz="2400" dirty="0" err="1">
                <a:effectLst/>
              </a:rPr>
              <a:t>Serbak</a:t>
            </a:r>
            <a:r>
              <a:rPr lang="sk-SK" sz="2400" dirty="0">
                <a:effectLst/>
              </a:rPr>
              <a:t>, M. Haas </a:t>
            </a:r>
            <a:r>
              <a:rPr lang="sk-SK" sz="2400" dirty="0" err="1">
                <a:effectLst/>
              </a:rPr>
              <a:t>Sonikácia</a:t>
            </a:r>
            <a:r>
              <a:rPr lang="sk-SK" sz="2400" dirty="0">
                <a:effectLst/>
              </a:rPr>
              <a:t> </a:t>
            </a:r>
            <a:r>
              <a:rPr lang="sk-SK" sz="2400" dirty="0" err="1">
                <a:effectLst/>
              </a:rPr>
              <a:t>biokeramického</a:t>
            </a:r>
            <a:r>
              <a:rPr lang="sk-SK" sz="2400" dirty="0">
                <a:effectLst/>
              </a:rPr>
              <a:t> krytia ako alternatívna metóda bakteriálnej  diagnostiky nehojacich sa rán- </a:t>
            </a:r>
            <a:r>
              <a:rPr lang="sk-SK" sz="2400" dirty="0" err="1">
                <a:effectLst/>
              </a:rPr>
              <a:t>XXVI.Slovenský</a:t>
            </a:r>
            <a:r>
              <a:rPr lang="sk-SK" sz="2400" dirty="0">
                <a:effectLst/>
              </a:rPr>
              <a:t> kongres  cievnej chirurgie </a:t>
            </a:r>
          </a:p>
          <a:p>
            <a:r>
              <a:rPr lang="sk-SK" sz="2800" dirty="0">
                <a:solidFill>
                  <a:srgbClr val="0000FF"/>
                </a:solidFill>
              </a:rPr>
              <a:t>2024</a:t>
            </a:r>
            <a:r>
              <a:rPr lang="sk-SK" sz="2000" dirty="0">
                <a:effectLst/>
              </a:rPr>
              <a:t>  .  </a:t>
            </a:r>
            <a:r>
              <a:rPr lang="sk-SK" sz="2400" dirty="0">
                <a:effectLst/>
              </a:rPr>
              <a:t>Telepunová E.  Viete  čo je  </a:t>
            </a:r>
            <a:r>
              <a:rPr lang="sk-SK" sz="2400" dirty="0" err="1">
                <a:effectLst/>
              </a:rPr>
              <a:t>sonikácia</a:t>
            </a:r>
            <a:r>
              <a:rPr lang="sk-SK" sz="2400" dirty="0">
                <a:effectLst/>
              </a:rPr>
              <a:t>? Dni praktickej </a:t>
            </a:r>
            <a:r>
              <a:rPr lang="sk-SK" sz="2400" dirty="0" err="1">
                <a:effectLst/>
              </a:rPr>
              <a:t>obezitologie</a:t>
            </a:r>
            <a:r>
              <a:rPr lang="sk-SK" sz="2400" dirty="0">
                <a:effectLst/>
              </a:rPr>
              <a:t> a  metabolického  </a:t>
            </a:r>
            <a:r>
              <a:rPr lang="sk-SK" sz="2400" dirty="0" err="1">
                <a:effectLst/>
              </a:rPr>
              <a:t>syndromu</a:t>
            </a:r>
            <a:r>
              <a:rPr lang="sk-SK" sz="2400" dirty="0">
                <a:effectLst/>
              </a:rPr>
              <a:t>, </a:t>
            </a:r>
            <a:r>
              <a:rPr lang="sk-SK" sz="2400" dirty="0" err="1">
                <a:effectLst/>
              </a:rPr>
              <a:t>aplríl</a:t>
            </a:r>
            <a:r>
              <a:rPr lang="sk-SK" sz="2400" dirty="0">
                <a:effectLst/>
              </a:rPr>
              <a:t> 2024 B. kúpele 2024 </a:t>
            </a:r>
          </a:p>
          <a:p>
            <a:r>
              <a:rPr lang="sk-SK" sz="2800" dirty="0">
                <a:solidFill>
                  <a:srgbClr val="0000FF"/>
                </a:solidFill>
              </a:rPr>
              <a:t>2024</a:t>
            </a:r>
            <a:r>
              <a:rPr lang="sk-SK" sz="2400" dirty="0">
                <a:solidFill>
                  <a:srgbClr val="0000FF"/>
                </a:solidFill>
              </a:rPr>
              <a:t> </a:t>
            </a:r>
            <a:r>
              <a:rPr lang="sk-SK" sz="2400" dirty="0">
                <a:effectLst/>
              </a:rPr>
              <a:t>-  Zelenková, H. Novinky v diagnostike a liečbe </a:t>
            </a:r>
            <a:r>
              <a:rPr lang="sk-SK" sz="2400" dirty="0" err="1">
                <a:effectLst/>
              </a:rPr>
              <a:t>ulcerácií</a:t>
            </a:r>
            <a:r>
              <a:rPr lang="sk-SK" sz="2400" dirty="0">
                <a:effectLst/>
              </a:rPr>
              <a:t> rôznej etiológie – </a:t>
            </a:r>
            <a:r>
              <a:rPr lang="sk-SK" sz="2400" dirty="0" err="1">
                <a:effectLst/>
              </a:rPr>
              <a:t>sonikácia</a:t>
            </a:r>
            <a:r>
              <a:rPr lang="sk-SK" sz="2400" dirty="0">
                <a:effectLst/>
              </a:rPr>
              <a:t>, aplikácia kmeňových buniek, </a:t>
            </a:r>
            <a:r>
              <a:rPr lang="sk-SK" sz="2400" dirty="0" err="1">
                <a:effectLst/>
              </a:rPr>
              <a:t>elektrolytové</a:t>
            </a:r>
            <a:r>
              <a:rPr lang="sk-SK" sz="2400" dirty="0">
                <a:effectLst/>
              </a:rPr>
              <a:t> prípravky</a:t>
            </a:r>
          </a:p>
          <a:p>
            <a:r>
              <a:rPr lang="sk-SK" sz="2800" dirty="0">
                <a:solidFill>
                  <a:srgbClr val="0000FF"/>
                </a:solidFill>
              </a:rPr>
              <a:t>2024</a:t>
            </a:r>
            <a:r>
              <a:rPr lang="sk-SK" sz="2400" dirty="0">
                <a:effectLst/>
              </a:rPr>
              <a:t> –  a ďalšie prednášky  kongres SSVLP, Tatry, kongres SOA Trenčín, kurz  hojenia rán Svidník....</a:t>
            </a:r>
          </a:p>
          <a:p>
            <a:endParaRPr lang="sk-SK" sz="1800" dirty="0">
              <a:effectLst/>
            </a:endParaRPr>
          </a:p>
          <a:p>
            <a:endParaRPr lang="sk-SK" sz="2000" dirty="0">
              <a:effectLst/>
            </a:endParaRPr>
          </a:p>
          <a:p>
            <a:endParaRPr lang="sk-SK" sz="2800" b="0" dirty="0">
              <a:effectLst/>
            </a:endParaRPr>
          </a:p>
          <a:p>
            <a:endParaRPr lang="sk-SK" sz="2800" b="0" dirty="0">
              <a:effectLst/>
            </a:endParaRPr>
          </a:p>
          <a:p>
            <a:endParaRPr lang="sk-SK" sz="2800" dirty="0"/>
          </a:p>
          <a:p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4192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err="1"/>
              <a:t>Sonikácia</a:t>
            </a:r>
            <a:r>
              <a:rPr lang="sk-SK" dirty="0"/>
              <a:t> a jej využitie                            v dermatológii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Prezentácie prác na  rôznych medzinárodných kongresoch</a:t>
            </a:r>
          </a:p>
          <a:p>
            <a:r>
              <a:rPr lang="sk-SK" dirty="0">
                <a:solidFill>
                  <a:srgbClr val="C00000"/>
                </a:solidFill>
              </a:rPr>
              <a:t>Posledná publikácia – ČR</a:t>
            </a:r>
            <a:r>
              <a:rPr lang="sk-SK" dirty="0"/>
              <a:t> – </a:t>
            </a:r>
            <a:r>
              <a:rPr lang="sk-SK" dirty="0" err="1"/>
              <a:t>Fárová</a:t>
            </a:r>
            <a:r>
              <a:rPr lang="sk-SK" dirty="0"/>
              <a:t>, V.: Efekt </a:t>
            </a:r>
            <a:r>
              <a:rPr lang="sk-SK" dirty="0" err="1"/>
              <a:t>antikoagulační</a:t>
            </a:r>
            <a:r>
              <a:rPr lang="sk-SK" dirty="0"/>
              <a:t> </a:t>
            </a:r>
            <a:r>
              <a:rPr lang="sk-SK" dirty="0" err="1"/>
              <a:t>lé</a:t>
            </a:r>
            <a:r>
              <a:rPr lang="sk-SK" dirty="0"/>
              <a:t> a využití  </a:t>
            </a:r>
            <a:r>
              <a:rPr lang="sk-SK" dirty="0" err="1"/>
              <a:t>sonikace</a:t>
            </a:r>
            <a:r>
              <a:rPr lang="sk-SK" dirty="0"/>
              <a:t> u </a:t>
            </a:r>
            <a:r>
              <a:rPr lang="sk-SK" dirty="0" err="1"/>
              <a:t>obtížne</a:t>
            </a:r>
            <a:r>
              <a:rPr lang="sk-SK" dirty="0"/>
              <a:t>  </a:t>
            </a:r>
            <a:r>
              <a:rPr lang="sk-SK" dirty="0" err="1"/>
              <a:t>se</a:t>
            </a:r>
            <a:r>
              <a:rPr lang="sk-SK" dirty="0"/>
              <a:t> </a:t>
            </a:r>
            <a:r>
              <a:rPr lang="sk-SK" dirty="0" err="1"/>
              <a:t>hojících</a:t>
            </a:r>
            <a:r>
              <a:rPr lang="sk-SK" dirty="0"/>
              <a:t> </a:t>
            </a:r>
            <a:r>
              <a:rPr lang="sk-SK" dirty="0" err="1"/>
              <a:t>bércových</a:t>
            </a:r>
            <a:r>
              <a:rPr lang="sk-SK" dirty="0"/>
              <a:t> </a:t>
            </a:r>
            <a:r>
              <a:rPr lang="sk-SK" dirty="0" err="1"/>
              <a:t>ulcerací</a:t>
            </a:r>
            <a:r>
              <a:rPr lang="sk-SK" dirty="0"/>
              <a:t>. Referátový </a:t>
            </a:r>
            <a:r>
              <a:rPr lang="sk-SK" dirty="0" err="1"/>
              <a:t>výběr</a:t>
            </a:r>
            <a:r>
              <a:rPr lang="sk-SK" dirty="0"/>
              <a:t>                           z </a:t>
            </a:r>
            <a:r>
              <a:rPr lang="sk-SK" dirty="0" err="1"/>
              <a:t>dermatologie</a:t>
            </a:r>
            <a:r>
              <a:rPr lang="sk-SK" dirty="0"/>
              <a:t> 2/2004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1553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8958"/>
          </a:xfrm>
        </p:spPr>
        <p:txBody>
          <a:bodyPr/>
          <a:lstStyle/>
          <a:p>
            <a:r>
              <a:rPr lang="sk-SK" dirty="0" err="1"/>
              <a:t>Sonikácia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1120433"/>
            <a:ext cx="8229600" cy="3172663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>
                <a:effectLst/>
              </a:rPr>
              <a:t>Alternatívna </a:t>
            </a:r>
            <a:r>
              <a:rPr lang="sk-SK" i="1" dirty="0">
                <a:solidFill>
                  <a:srgbClr val="C00000"/>
                </a:solidFill>
                <a:effectLst/>
              </a:rPr>
              <a:t>laboratórno-diagnostická</a:t>
            </a:r>
            <a:r>
              <a:rPr lang="sk-SK" dirty="0">
                <a:solidFill>
                  <a:srgbClr val="C00000"/>
                </a:solidFill>
                <a:effectLst/>
              </a:rPr>
              <a:t> </a:t>
            </a:r>
            <a:r>
              <a:rPr lang="sk-SK" dirty="0">
                <a:effectLst/>
              </a:rPr>
              <a:t> metóda principiálne  využívajúca </a:t>
            </a:r>
            <a:r>
              <a:rPr lang="sk-SK" dirty="0" err="1">
                <a:effectLst/>
              </a:rPr>
              <a:t>biokeramické</a:t>
            </a:r>
            <a:r>
              <a:rPr lang="sk-SK" dirty="0">
                <a:effectLst/>
              </a:rPr>
              <a:t> krytie a ultrazvuk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 err="1">
                <a:effectLst/>
              </a:rPr>
              <a:t>Biokeramické</a:t>
            </a:r>
            <a:r>
              <a:rPr lang="sk-SK" dirty="0">
                <a:effectLst/>
              </a:rPr>
              <a:t> krytie priložené na defekt nasáva exsudát z rany, vzniká  tak </a:t>
            </a:r>
            <a:r>
              <a:rPr lang="sk-SK" dirty="0" err="1">
                <a:effectLst/>
              </a:rPr>
              <a:t>sonikát</a:t>
            </a:r>
            <a:r>
              <a:rPr lang="sk-SK" dirty="0">
                <a:effectLst/>
              </a:rPr>
              <a:t>, ktorý obsahuje baktérie a </a:t>
            </a:r>
            <a:r>
              <a:rPr lang="sk-SK" dirty="0" err="1">
                <a:effectLst/>
              </a:rPr>
              <a:t>endotoxíny</a:t>
            </a:r>
            <a:r>
              <a:rPr lang="sk-SK" dirty="0">
                <a:effectLst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k-SK" dirty="0">
                <a:effectLst/>
              </a:rPr>
              <a:t>Následne je </a:t>
            </a:r>
            <a:r>
              <a:rPr lang="sk-SK" dirty="0" err="1">
                <a:effectLst/>
              </a:rPr>
              <a:t>sonikát</a:t>
            </a:r>
            <a:r>
              <a:rPr lang="sk-SK" dirty="0">
                <a:effectLst/>
              </a:rPr>
              <a:t>  pomocou ultrazvuku bakteriologicky analyzovaný a </a:t>
            </a:r>
            <a:r>
              <a:rPr lang="sk-SK" dirty="0" err="1">
                <a:effectLst/>
              </a:rPr>
              <a:t>detekovaný</a:t>
            </a:r>
            <a:r>
              <a:rPr lang="sk-SK" dirty="0">
                <a:effectLst/>
              </a:rPr>
              <a:t> 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10</a:t>
            </a:fld>
            <a:endParaRPr lang="sk-SK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149080"/>
            <a:ext cx="6791325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497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Využitie </a:t>
            </a:r>
            <a:r>
              <a:rPr lang="sk-SK" dirty="0" err="1"/>
              <a:t>sonikácie</a:t>
            </a:r>
            <a:r>
              <a:rPr lang="sk-SK" dirty="0"/>
              <a:t> a cieľ vyšetrenia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7504" y="1700808"/>
            <a:ext cx="447484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k-SK" u="sng" dirty="0"/>
              <a:t>Pri diagnostike: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 err="1"/>
              <a:t>periprotetických</a:t>
            </a:r>
            <a:r>
              <a:rPr lang="sk-SK" dirty="0"/>
              <a:t> infekcií,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/>
              <a:t>pretrvávajúcich fistúl s negatívnym výsledkom steru,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/>
              <a:t>infekcií v rane,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/>
              <a:t>dlhodobo nehojacich sa ranách,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dirty="0"/>
              <a:t>centrálnych  </a:t>
            </a:r>
            <a:r>
              <a:rPr lang="sk-SK" dirty="0" err="1"/>
              <a:t>venóznych</a:t>
            </a:r>
            <a:r>
              <a:rPr lang="sk-SK" dirty="0"/>
              <a:t> vstupov a iných katétrov 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11</a:t>
            </a:fld>
            <a:endParaRPr lang="sk-SK"/>
          </a:p>
        </p:txBody>
      </p:sp>
      <p:sp>
        <p:nvSpPr>
          <p:cNvPr id="6" name="BlokTextu 5"/>
          <p:cNvSpPr txBox="1"/>
          <p:nvPr/>
        </p:nvSpPr>
        <p:spPr>
          <a:xfrm>
            <a:off x="4283969" y="1690044"/>
            <a:ext cx="486003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7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Ciel: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dezintegrovať</a:t>
            </a:r>
            <a:r>
              <a:rPr lang="sk-SK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biofilm</a:t>
            </a:r>
            <a:r>
              <a:rPr lang="sk-SK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získať tak planktonické formy  mikroorganizmov bez poškodenia ich buniek </a:t>
            </a:r>
          </a:p>
          <a:p>
            <a:endParaRPr lang="sk-SK" sz="27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557" y="4184356"/>
            <a:ext cx="3456384" cy="262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98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86808" cy="778098"/>
          </a:xfrm>
        </p:spPr>
        <p:txBody>
          <a:bodyPr>
            <a:normAutofit/>
          </a:bodyPr>
          <a:lstStyle/>
          <a:p>
            <a:r>
              <a:rPr lang="sk-SK" dirty="0" err="1"/>
              <a:t>Sonikátor</a:t>
            </a:r>
            <a:r>
              <a:rPr lang="sk-SK" dirty="0"/>
              <a:t>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9512" y="1095800"/>
            <a:ext cx="4618856" cy="4248472"/>
          </a:xfrm>
        </p:spPr>
        <p:txBody>
          <a:bodyPr>
            <a:normAutofit lnSpcReduction="10000"/>
          </a:bodyPr>
          <a:lstStyle/>
          <a:p>
            <a:pPr marL="285750" indent="-285750"/>
            <a:r>
              <a:rPr lang="sk-SK" sz="2500" dirty="0"/>
              <a:t>ultrazvuková čistička výkon 480 Watt, frekvencia 40 </a:t>
            </a:r>
            <a:r>
              <a:rPr lang="sk-SK" sz="2500" dirty="0" err="1"/>
              <a:t>KHz</a:t>
            </a:r>
            <a:r>
              <a:rPr lang="sk-SK" sz="2500" dirty="0"/>
              <a:t>, čas:   1 min., teplota čistiaceho média  23 °C,</a:t>
            </a:r>
          </a:p>
          <a:p>
            <a:pPr marL="285750" indent="-285750"/>
            <a:r>
              <a:rPr lang="sk-SK" sz="2500" dirty="0" err="1"/>
              <a:t>sonikačný</a:t>
            </a:r>
            <a:r>
              <a:rPr lang="sk-SK" sz="2500" dirty="0"/>
              <a:t> box:  vysterilizovaná nádoba,               do ktorej sa vloží použité </a:t>
            </a:r>
            <a:r>
              <a:rPr lang="sk-SK" sz="2500" dirty="0" err="1"/>
              <a:t>biokeramické</a:t>
            </a:r>
            <a:r>
              <a:rPr lang="sk-SK" sz="2500" dirty="0"/>
              <a:t> krytie na rany, následne sa zaleje fyziologickým roztokom </a:t>
            </a:r>
          </a:p>
          <a:p>
            <a:pPr marL="285750" indent="-285750"/>
            <a:endParaRPr lang="sk-SK" sz="2500" dirty="0"/>
          </a:p>
          <a:p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12</a:t>
            </a:fld>
            <a:endParaRPr lang="sk-SK"/>
          </a:p>
        </p:txBody>
      </p:sp>
      <p:pic>
        <p:nvPicPr>
          <p:cNvPr id="5123" name="Picture 3" descr="H:\FOTKY\Prednášky\2024\Sonikácia\soniká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073833"/>
            <a:ext cx="1905956" cy="1757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lokTextu 5"/>
          <p:cNvSpPr txBox="1"/>
          <p:nvPr/>
        </p:nvSpPr>
        <p:spPr>
          <a:xfrm>
            <a:off x="4932041" y="1196752"/>
            <a:ext cx="396044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fyziologický roztok   kontaminovaný baktériami, </a:t>
            </a:r>
            <a:r>
              <a:rPr lang="sk-SK" sz="2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biofilmom</a:t>
            </a:r>
            <a:r>
              <a:rPr lang="sk-SK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sk-SK" sz="2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endotoxínmi</a:t>
            </a:r>
            <a:r>
              <a:rPr lang="sk-SK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z krytia (</a:t>
            </a:r>
            <a:r>
              <a:rPr lang="sk-SK" sz="2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Cerdak</a:t>
            </a:r>
            <a:r>
              <a:rPr lang="sk-SK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 ktoré bolo aplikované na ranu pacienta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5652120" y="266745"/>
            <a:ext cx="27238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400" dirty="0" err="1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Sonikát</a:t>
            </a:r>
            <a:r>
              <a:rPr lang="sk-SK" sz="4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+mj-cs"/>
              </a:rPr>
              <a:t> </a:t>
            </a:r>
          </a:p>
        </p:txBody>
      </p:sp>
      <p:pic>
        <p:nvPicPr>
          <p:cNvPr id="5124" name="Picture 4" descr="H:\FOTKY\Prednášky\2024\Sonikácia\soniká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982130"/>
            <a:ext cx="1662225" cy="250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36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179512" y="188640"/>
            <a:ext cx="8496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Prečo sa pri </a:t>
            </a:r>
            <a:r>
              <a:rPr lang="sk-SK" sz="40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sonikácii</a:t>
            </a:r>
            <a:r>
              <a:rPr lang="sk-SK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sa využíva </a:t>
            </a:r>
            <a:r>
              <a:rPr lang="sk-SK" sz="40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biokeramické</a:t>
            </a:r>
            <a:r>
              <a:rPr lang="sk-SK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krytie? </a:t>
            </a:r>
            <a:endParaRPr lang="sk-SK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179512" y="1626995"/>
            <a:ext cx="86771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je tvorené granulami oxidu hlinitého o rozmere 0,2-1mm,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obsahuje vo svojej štruktúre </a:t>
            </a:r>
            <a:r>
              <a:rPr lang="sk-SK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mikropóry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pracuje na princípe kapilárnej vzlínavosti,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pomocou elektrostatických síl uzamkýna baktérie                     v </a:t>
            </a:r>
            <a:r>
              <a:rPr lang="sk-SK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poróznej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 štruktúre </a:t>
            </a:r>
            <a:r>
              <a:rPr lang="sk-SK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biokeramickej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 guličky, krytie s </a:t>
            </a:r>
            <a:r>
              <a:rPr lang="sk-SK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exudátom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 nasáva do rany baktérie a </a:t>
            </a:r>
            <a:r>
              <a:rPr lang="sk-SK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endotoxíny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140" y="3933056"/>
            <a:ext cx="6645768" cy="2554928"/>
          </a:xfrm>
          <a:prstGeom prst="rect">
            <a:avLst/>
          </a:prstGeom>
        </p:spPr>
      </p:pic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598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Dôležité poznatky  z praxe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/>
              <a:t>Odpoveď  na otázku Prečo </a:t>
            </a:r>
            <a:r>
              <a:rPr lang="sk-SK" dirty="0" err="1"/>
              <a:t>cerdak</a:t>
            </a:r>
            <a:r>
              <a:rPr lang="sk-SK" dirty="0"/>
              <a:t> :  závery  </a:t>
            </a:r>
            <a:r>
              <a:rPr lang="sk-SK" dirty="0" err="1"/>
              <a:t>dr</a:t>
            </a:r>
            <a:r>
              <a:rPr lang="sk-SK" dirty="0"/>
              <a:t>. </a:t>
            </a:r>
            <a:r>
              <a:rPr lang="sk-SK" dirty="0" err="1"/>
              <a:t>Fárová</a:t>
            </a:r>
            <a:r>
              <a:rPr lang="sk-SK" dirty="0"/>
              <a:t>:</a:t>
            </a:r>
          </a:p>
          <a:p>
            <a:r>
              <a:rPr lang="sk-SK" dirty="0">
                <a:solidFill>
                  <a:srgbClr val="C00000"/>
                </a:solidFill>
              </a:rPr>
              <a:t>Na  </a:t>
            </a:r>
            <a:r>
              <a:rPr lang="sk-SK" dirty="0" err="1">
                <a:solidFill>
                  <a:srgbClr val="C00000"/>
                </a:solidFill>
              </a:rPr>
              <a:t>biokeramické</a:t>
            </a:r>
            <a:r>
              <a:rPr lang="sk-SK" dirty="0">
                <a:solidFill>
                  <a:srgbClr val="C00000"/>
                </a:solidFill>
              </a:rPr>
              <a:t> krytí  sa  nevyskytla </a:t>
            </a:r>
            <a:r>
              <a:rPr lang="sk-SK" dirty="0" err="1">
                <a:solidFill>
                  <a:srgbClr val="C00000"/>
                </a:solidFill>
              </a:rPr>
              <a:t>žádná</a:t>
            </a:r>
            <a:r>
              <a:rPr lang="sk-SK" dirty="0">
                <a:solidFill>
                  <a:srgbClr val="C00000"/>
                </a:solidFill>
              </a:rPr>
              <a:t> alergická </a:t>
            </a:r>
            <a:r>
              <a:rPr lang="sk-SK" dirty="0" err="1">
                <a:solidFill>
                  <a:srgbClr val="C00000"/>
                </a:solidFill>
              </a:rPr>
              <a:t>reakce</a:t>
            </a:r>
            <a:r>
              <a:rPr lang="sk-SK" dirty="0">
                <a:solidFill>
                  <a:srgbClr val="C00000"/>
                </a:solidFill>
              </a:rPr>
              <a:t>. </a:t>
            </a:r>
            <a:r>
              <a:rPr lang="sk-SK" dirty="0" err="1">
                <a:solidFill>
                  <a:srgbClr val="C00000"/>
                </a:solidFill>
              </a:rPr>
              <a:t>Biokeramické</a:t>
            </a:r>
            <a:r>
              <a:rPr lang="sk-SK" dirty="0">
                <a:solidFill>
                  <a:srgbClr val="C00000"/>
                </a:solidFill>
              </a:rPr>
              <a:t> krytie vykazuje </a:t>
            </a:r>
            <a:r>
              <a:rPr lang="sk-SK" dirty="0" err="1">
                <a:solidFill>
                  <a:srgbClr val="C00000"/>
                </a:solidFill>
              </a:rPr>
              <a:t>bakteriální</a:t>
            </a:r>
            <a:r>
              <a:rPr lang="sk-SK" dirty="0">
                <a:solidFill>
                  <a:srgbClr val="C00000"/>
                </a:solidFill>
              </a:rPr>
              <a:t>  retenční vlastnosti </a:t>
            </a:r>
            <a:r>
              <a:rPr lang="sk-SK" dirty="0" err="1">
                <a:solidFill>
                  <a:srgbClr val="C00000"/>
                </a:solidFill>
              </a:rPr>
              <a:t>při</a:t>
            </a:r>
            <a:r>
              <a:rPr lang="sk-SK" dirty="0">
                <a:solidFill>
                  <a:srgbClr val="C00000"/>
                </a:solidFill>
              </a:rPr>
              <a:t> </a:t>
            </a:r>
            <a:r>
              <a:rPr lang="sk-SK" dirty="0" err="1">
                <a:solidFill>
                  <a:srgbClr val="C00000"/>
                </a:solidFill>
              </a:rPr>
              <a:t>sonikaci</a:t>
            </a:r>
            <a:r>
              <a:rPr lang="sk-SK" dirty="0">
                <a:solidFill>
                  <a:srgbClr val="C00000"/>
                </a:solidFill>
              </a:rPr>
              <a:t> a má </a:t>
            </a:r>
            <a:r>
              <a:rPr lang="sk-SK" dirty="0" err="1">
                <a:solidFill>
                  <a:srgbClr val="C00000"/>
                </a:solidFill>
              </a:rPr>
              <a:t>vynikající</a:t>
            </a:r>
            <a:r>
              <a:rPr lang="sk-SK" dirty="0">
                <a:solidFill>
                  <a:srgbClr val="C00000"/>
                </a:solidFill>
              </a:rPr>
              <a:t> diagnostickou </a:t>
            </a:r>
            <a:r>
              <a:rPr lang="sk-SK" dirty="0" err="1">
                <a:solidFill>
                  <a:srgbClr val="C00000"/>
                </a:solidFill>
              </a:rPr>
              <a:t>schopnost</a:t>
            </a:r>
            <a:r>
              <a:rPr lang="sk-SK" dirty="0">
                <a:solidFill>
                  <a:srgbClr val="C00000"/>
                </a:solidFill>
              </a:rPr>
              <a:t> </a:t>
            </a:r>
            <a:r>
              <a:rPr lang="sk-SK" dirty="0" err="1">
                <a:solidFill>
                  <a:srgbClr val="C00000"/>
                </a:solidFill>
              </a:rPr>
              <a:t>ve</a:t>
            </a:r>
            <a:r>
              <a:rPr lang="sk-SK" dirty="0">
                <a:solidFill>
                  <a:srgbClr val="C00000"/>
                </a:solidFill>
              </a:rPr>
              <a:t>  </a:t>
            </a:r>
            <a:r>
              <a:rPr lang="sk-SK" dirty="0" err="1">
                <a:solidFill>
                  <a:srgbClr val="C00000"/>
                </a:solidFill>
              </a:rPr>
              <a:t>srovnání</a:t>
            </a:r>
            <a:r>
              <a:rPr lang="sk-SK" dirty="0">
                <a:solidFill>
                  <a:srgbClr val="C00000"/>
                </a:solidFill>
              </a:rPr>
              <a:t>  s </a:t>
            </a:r>
            <a:r>
              <a:rPr lang="sk-SK" dirty="0" err="1">
                <a:solidFill>
                  <a:srgbClr val="C00000"/>
                </a:solidFill>
              </a:rPr>
              <a:t>konvenčními</a:t>
            </a:r>
            <a:r>
              <a:rPr lang="sk-SK" dirty="0">
                <a:solidFill>
                  <a:srgbClr val="C00000"/>
                </a:solidFill>
              </a:rPr>
              <a:t> výtery  z  </a:t>
            </a:r>
            <a:r>
              <a:rPr lang="sk-SK" dirty="0" err="1">
                <a:solidFill>
                  <a:srgbClr val="C00000"/>
                </a:solidFill>
              </a:rPr>
              <a:t>rány</a:t>
            </a:r>
            <a:r>
              <a:rPr lang="sk-SK" dirty="0">
                <a:solidFill>
                  <a:srgbClr val="C00000"/>
                </a:solidFill>
              </a:rPr>
              <a:t>. 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1308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/>
          <p:cNvSpPr txBox="1"/>
          <p:nvPr/>
        </p:nvSpPr>
        <p:spPr>
          <a:xfrm>
            <a:off x="107504" y="908720"/>
            <a:ext cx="892899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k-SK" sz="2300" b="1" dirty="0">
                <a:latin typeface="Arial" panose="020B0604020202020204" pitchFamily="34" charset="0"/>
                <a:cs typeface="Arial" panose="020B0604020202020204" pitchFamily="34" charset="0"/>
              </a:rPr>
              <a:t>Pred naložením </a:t>
            </a:r>
            <a:r>
              <a:rPr lang="sk-SK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biokeramického</a:t>
            </a:r>
            <a:r>
              <a:rPr lang="sk-SK" sz="2300" b="1" dirty="0">
                <a:latin typeface="Arial" panose="020B0604020202020204" pitchFamily="34" charset="0"/>
                <a:cs typeface="Arial" panose="020B0604020202020204" pitchFamily="34" charset="0"/>
              </a:rPr>
              <a:t> krytia príprava spodiny defektu, hygiena rany a okolia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k-SK" sz="2300" b="1" dirty="0">
                <a:latin typeface="Arial" panose="020B0604020202020204" pitchFamily="34" charset="0"/>
                <a:cs typeface="Arial" panose="020B0604020202020204" pitchFamily="34" charset="0"/>
              </a:rPr>
              <a:t>Následne  je sterilne naložené </a:t>
            </a:r>
            <a:r>
              <a:rPr lang="sk-SK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biokeramické</a:t>
            </a:r>
            <a:r>
              <a:rPr lang="sk-SK" sz="2300" b="1" dirty="0">
                <a:latin typeface="Arial" panose="020B0604020202020204" pitchFamily="34" charset="0"/>
                <a:cs typeface="Arial" panose="020B0604020202020204" pitchFamily="34" charset="0"/>
              </a:rPr>
              <a:t> krytie, aplikácia na rane 12h-24h,  pokiaľ  nie je nasýtené na viac ako 60% plochy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k-SK" sz="2300" b="1" dirty="0">
                <a:latin typeface="Arial" panose="020B0604020202020204" pitchFamily="34" charset="0"/>
                <a:cs typeface="Arial" panose="020B0604020202020204" pitchFamily="34" charset="0"/>
              </a:rPr>
              <a:t> použité </a:t>
            </a:r>
            <a:r>
              <a:rPr lang="sk-SK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biokeramické</a:t>
            </a:r>
            <a:r>
              <a:rPr lang="sk-SK" sz="2300" b="1" dirty="0">
                <a:latin typeface="Arial" panose="020B0604020202020204" pitchFamily="34" charset="0"/>
                <a:cs typeface="Arial" panose="020B0604020202020204" pitchFamily="34" charset="0"/>
              </a:rPr>
              <a:t> krytie z rany pacienta sa vloží do sterilnej hermeticky uzatvoriteľnej nádoby, zaleje  sa F1/1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sk-SK" sz="2300" b="1" dirty="0">
                <a:latin typeface="Arial" panose="020B0604020202020204" pitchFamily="34" charset="0"/>
                <a:cs typeface="Arial" panose="020B0604020202020204" pitchFamily="34" charset="0"/>
              </a:rPr>
              <a:t>Nevyhnutné -  krytie v </a:t>
            </a:r>
            <a:r>
              <a:rPr lang="sk-SK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sonikačnej</a:t>
            </a:r>
            <a:r>
              <a:rPr lang="sk-SK" sz="2300" b="1" dirty="0">
                <a:latin typeface="Arial" panose="020B0604020202020204" pitchFamily="34" charset="0"/>
                <a:cs typeface="Arial" panose="020B0604020202020204" pitchFamily="34" charset="0"/>
              </a:rPr>
              <a:t> nádobe na 90% ponorené. Pri vyššom ponorení, tým nižšia je  vyťaženosť </a:t>
            </a:r>
            <a:r>
              <a:rPr lang="sk-SK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sonikácie</a:t>
            </a:r>
            <a:r>
              <a:rPr lang="sk-SK" sz="2300" b="1" dirty="0">
                <a:latin typeface="Arial" panose="020B0604020202020204" pitchFamily="34" charset="0"/>
                <a:cs typeface="Arial" panose="020B0604020202020204" pitchFamily="34" charset="0"/>
              </a:rPr>
              <a:t>.    </a:t>
            </a:r>
          </a:p>
          <a:p>
            <a:endParaRPr lang="sk-SK" dirty="0"/>
          </a:p>
        </p:txBody>
      </p:sp>
      <p:sp>
        <p:nvSpPr>
          <p:cNvPr id="6" name="Nadpis 5"/>
          <p:cNvSpPr>
            <a:spLocks noGrp="1"/>
          </p:cNvSpPr>
          <p:nvPr>
            <p:ph type="title" idx="4294967295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sk-SK" dirty="0"/>
              <a:t>Pracovný postup</a:t>
            </a:r>
          </a:p>
        </p:txBody>
      </p:sp>
      <p:pic>
        <p:nvPicPr>
          <p:cNvPr id="6146" name="Picture 2" descr="H:\FOTKY\Prednášky\2024\Sonikácia\cerd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85401"/>
            <a:ext cx="1803889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7" y="4185401"/>
            <a:ext cx="1435633" cy="2533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70212"/>
            <a:ext cx="1443187" cy="2508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150327"/>
            <a:ext cx="1512168" cy="262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9240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16</a:t>
            </a:fld>
            <a:endParaRPr lang="sk-SK"/>
          </a:p>
        </p:txBody>
      </p:sp>
      <p:sp>
        <p:nvSpPr>
          <p:cNvPr id="4" name="Nadpis 3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sk-SK" dirty="0"/>
              <a:t>Pracovný postup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4294967295"/>
          </p:nvPr>
        </p:nvSpPr>
        <p:spPr>
          <a:xfrm>
            <a:off x="179512" y="1268760"/>
            <a:ext cx="5616624" cy="50405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k-SK" sz="2400" u="sng" dirty="0">
                <a:solidFill>
                  <a:srgbClr val="C00000"/>
                </a:solidFill>
              </a:rPr>
              <a:t>Upozornenie:</a:t>
            </a:r>
            <a:r>
              <a:rPr lang="sk-SK" sz="2400" dirty="0"/>
              <a:t> uzavretý </a:t>
            </a:r>
            <a:r>
              <a:rPr lang="sk-SK" sz="2400" dirty="0" err="1"/>
              <a:t>sonikačný</a:t>
            </a:r>
            <a:r>
              <a:rPr lang="sk-SK" sz="2400" dirty="0"/>
              <a:t> box so vzorkou je potrebné intenzívne ručne premiešať (30s), následne je vložený do </a:t>
            </a:r>
            <a:r>
              <a:rPr lang="sk-SK" sz="2400" dirty="0" err="1"/>
              <a:t>sonikačnej</a:t>
            </a:r>
            <a:r>
              <a:rPr lang="sk-SK" sz="2400" dirty="0"/>
              <a:t> vaničky a tá sa naplní vodou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hladina vody v </a:t>
            </a:r>
            <a:r>
              <a:rPr lang="sk-SK" sz="2400" dirty="0" err="1"/>
              <a:t>sonikačnej</a:t>
            </a:r>
            <a:r>
              <a:rPr lang="sk-SK" sz="2400" dirty="0"/>
              <a:t> vaničke má byť rovnako vysoká ako  hladina v </a:t>
            </a:r>
            <a:r>
              <a:rPr lang="sk-SK" sz="2400" dirty="0" err="1"/>
              <a:t>sonikačnom</a:t>
            </a:r>
            <a:r>
              <a:rPr lang="sk-SK" sz="2400" dirty="0"/>
              <a:t> boxe.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dirty="0"/>
              <a:t>Spustenie </a:t>
            </a:r>
            <a:r>
              <a:rPr lang="sk-SK" sz="2400" dirty="0" err="1"/>
              <a:t>sonikácie</a:t>
            </a:r>
            <a:r>
              <a:rPr lang="sk-SK" sz="2400" dirty="0"/>
              <a:t> na 1 min., teplote 23 °C, po skončení  sa </a:t>
            </a:r>
            <a:r>
              <a:rPr lang="sk-SK" sz="2400" dirty="0" err="1"/>
              <a:t>sonikačný</a:t>
            </a:r>
            <a:r>
              <a:rPr lang="sk-SK" sz="2400" dirty="0"/>
              <a:t> box opäť premieša.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1636209" cy="269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717032"/>
            <a:ext cx="1727341" cy="293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332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7" r="7047" b="27007"/>
          <a:stretch/>
        </p:blipFill>
        <p:spPr>
          <a:xfrm rot="5400000">
            <a:off x="4146042" y="2366289"/>
            <a:ext cx="3683725" cy="1920716"/>
          </a:xfrm>
          <a:prstGeom prst="flowChartAlternateProcess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7" t="4506" r="3798" b="5751"/>
          <a:stretch/>
        </p:blipFill>
        <p:spPr>
          <a:xfrm rot="5400000">
            <a:off x="6093938" y="3635254"/>
            <a:ext cx="3683725" cy="1975074"/>
          </a:xfrm>
          <a:prstGeom prst="flowChartAlternateProcess">
            <a:avLst/>
          </a:prstGeom>
        </p:spPr>
      </p:pic>
      <p:sp>
        <p:nvSpPr>
          <p:cNvPr id="4" name="Nadpis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sk-SK" dirty="0"/>
              <a:t>Pracovný postup</a:t>
            </a:r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4294967295"/>
          </p:nvPr>
        </p:nvSpPr>
        <p:spPr>
          <a:xfrm>
            <a:off x="251520" y="1539353"/>
            <a:ext cx="4968552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sk-SK" dirty="0"/>
              <a:t>Uzatvorená sterilná skúmavka so </a:t>
            </a:r>
            <a:r>
              <a:rPr lang="sk-SK" dirty="0" err="1"/>
              <a:t>sonikátom</a:t>
            </a:r>
            <a:r>
              <a:rPr lang="sk-SK" dirty="0"/>
              <a:t> ako aj </a:t>
            </a:r>
            <a:r>
              <a:rPr lang="sk-SK" dirty="0" err="1"/>
              <a:t>Bactec</a:t>
            </a:r>
            <a:r>
              <a:rPr lang="sk-SK" dirty="0"/>
              <a:t> so </a:t>
            </a:r>
            <a:r>
              <a:rPr lang="sk-SK" dirty="0" err="1"/>
              <a:t>sonikátom</a:t>
            </a:r>
            <a:r>
              <a:rPr lang="sk-SK" dirty="0"/>
              <a:t> je zaslaný             do laboratória  na kultivačné vyšetrenie. </a:t>
            </a:r>
          </a:p>
        </p:txBody>
      </p:sp>
      <p:sp>
        <p:nvSpPr>
          <p:cNvPr id="9" name="Zástupný symbol dátumu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8484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18</a:t>
            </a:fld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4294967295"/>
          </p:nvPr>
        </p:nvSpPr>
        <p:spPr>
          <a:xfrm>
            <a:off x="107504" y="1600200"/>
            <a:ext cx="8856984" cy="4925144"/>
          </a:xfrm>
        </p:spPr>
        <p:txBody>
          <a:bodyPr>
            <a:normAutofit fontScale="85000" lnSpcReduction="10000"/>
          </a:bodyPr>
          <a:lstStyle/>
          <a:p>
            <a:r>
              <a:rPr lang="sk-SK" u="sng" dirty="0" err="1">
                <a:solidFill>
                  <a:srgbClr val="C00000"/>
                </a:solidFill>
              </a:rPr>
              <a:t>Dg</a:t>
            </a:r>
            <a:r>
              <a:rPr lang="sk-SK" u="sng" dirty="0">
                <a:solidFill>
                  <a:srgbClr val="C00000"/>
                </a:solidFill>
              </a:rPr>
              <a:t>:</a:t>
            </a:r>
            <a:r>
              <a:rPr lang="sk-SK" dirty="0"/>
              <a:t> </a:t>
            </a:r>
            <a:r>
              <a:rPr lang="sk-SK" dirty="0" err="1"/>
              <a:t>ulcere</a:t>
            </a:r>
            <a:r>
              <a:rPr lang="sk-SK" dirty="0"/>
              <a:t>  </a:t>
            </a:r>
            <a:r>
              <a:rPr lang="sk-SK" dirty="0" err="1"/>
              <a:t>cruris</a:t>
            </a:r>
            <a:r>
              <a:rPr lang="sk-SK" dirty="0"/>
              <a:t> rôznej etiológie (priemer min 10 cm až po rozsiahle - maximálne  cirkulárne)</a:t>
            </a:r>
          </a:p>
          <a:p>
            <a:r>
              <a:rPr lang="sk-SK" dirty="0">
                <a:solidFill>
                  <a:srgbClr val="C00000"/>
                </a:solidFill>
              </a:rPr>
              <a:t>Klasický ster z rany a </a:t>
            </a:r>
            <a:r>
              <a:rPr lang="sk-SK" dirty="0" err="1">
                <a:solidFill>
                  <a:srgbClr val="C00000"/>
                </a:solidFill>
              </a:rPr>
              <a:t>sonikácia</a:t>
            </a:r>
            <a:r>
              <a:rPr lang="sk-SK" dirty="0">
                <a:solidFill>
                  <a:srgbClr val="C00000"/>
                </a:solidFill>
              </a:rPr>
              <a:t>  robené súčasne  u pacienta  pri prvom vyšetrení na našom pracovisku (2024)</a:t>
            </a:r>
          </a:p>
          <a:p>
            <a:r>
              <a:rPr lang="sk-SK" dirty="0"/>
              <a:t>Priemerná  doba  nehojacej sa rany 2-5 rokov  (pred prvou návštevou nášho pracoviska)</a:t>
            </a:r>
          </a:p>
          <a:p>
            <a:r>
              <a:rPr lang="sk-SK" dirty="0"/>
              <a:t>Priemerné  systémové podanie  antibiotík dovtedy 8 až 10x ročne (klinicky, alebo na   základe  steru)</a:t>
            </a:r>
          </a:p>
          <a:p>
            <a:r>
              <a:rPr lang="sk-SK" dirty="0"/>
              <a:t>Výsledný   efekt  ANB liečby  podľa klasického steru v podstate iba  v 30% prípadoch</a:t>
            </a:r>
          </a:p>
          <a:p>
            <a:endParaRPr lang="sk-SK" dirty="0"/>
          </a:p>
        </p:txBody>
      </p:sp>
      <p:sp>
        <p:nvSpPr>
          <p:cNvPr id="5" name="Nadpis 4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Celkový počet pacientov – 31 (apríl – október 2024)</a:t>
            </a:r>
          </a:p>
        </p:txBody>
      </p:sp>
    </p:spTree>
    <p:extLst>
      <p:ext uri="{BB962C8B-B14F-4D97-AF65-F5344CB8AC3E}">
        <p14:creationId xmlns:p14="http://schemas.microsoft.com/office/powerpoint/2010/main" val="2502132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19</a:t>
            </a:fld>
            <a:endParaRPr lang="sk-SK"/>
          </a:p>
        </p:txBody>
      </p:sp>
      <p:sp>
        <p:nvSpPr>
          <p:cNvPr id="4" name="Nadpis 3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Kmene zachytené bežným sterom  u 31 pacientov – 84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4294967295"/>
          </p:nvPr>
        </p:nvSpPr>
        <p:spPr/>
        <p:txBody>
          <a:bodyPr>
            <a:noAutofit/>
          </a:bodyPr>
          <a:lstStyle/>
          <a:p>
            <a:r>
              <a:rPr lang="sk-SK" sz="22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Acinetobacter</a:t>
            </a:r>
            <a:r>
              <a:rPr lang="sk-SK" sz="22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baumanii</a:t>
            </a:r>
            <a:r>
              <a:rPr lang="sk-SK" sz="22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sk-SK" sz="22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(3), </a:t>
            </a:r>
            <a:r>
              <a:rPr lang="sk-SK" sz="2200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mulirezist.,species</a:t>
            </a:r>
            <a:r>
              <a:rPr lang="sk-SK" sz="22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(2);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Bacteroides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fragilis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Citrobacter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koseri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Corynebacterium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striatum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(5),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striatum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multiresist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Enterobacter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cloacae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multirezist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Enterococcus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avium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(2);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Enterococcus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faecalis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(2),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multirezist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Escherichia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colii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coli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(9);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Kerstersia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gyiorum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Klebsiella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pneumoniae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(2), ESBL;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Leclercia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adecarboxylata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Morganella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Morganii(3),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multirezist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Proteus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hauseri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Proteus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mirabilis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(8), ESBL (2);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Proteus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vulgaris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Providencia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stuartii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Pseudomonas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aeruginosa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(6),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multirezistent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Serratia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marcencens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aureus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!7), MRSA (5);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epidermidis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(3),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Stenotrophomonas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maltophilia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dysgalactiae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(5)   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>
                <a:effectLst/>
              </a:rPr>
              <a:t> </a:t>
            </a:r>
            <a:r>
              <a:rPr lang="sk-SK" sz="2200" dirty="0"/>
              <a:t>    </a:t>
            </a:r>
            <a:endParaRPr lang="sk-SK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504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20</a:t>
            </a:fld>
            <a:endParaRPr lang="sk-SK"/>
          </a:p>
        </p:txBody>
      </p:sp>
      <p:sp>
        <p:nvSpPr>
          <p:cNvPr id="4" name="Nadpis 3"/>
          <p:cNvSpPr>
            <a:spLocks noGrp="1"/>
          </p:cNvSpPr>
          <p:nvPr>
            <p:ph type="title" idx="4294967295"/>
          </p:nvPr>
        </p:nvSpPr>
        <p:spPr>
          <a:xfrm>
            <a:off x="179512" y="274638"/>
            <a:ext cx="8856984" cy="1143000"/>
          </a:xfrm>
        </p:spPr>
        <p:txBody>
          <a:bodyPr>
            <a:noAutofit/>
          </a:bodyPr>
          <a:lstStyle/>
          <a:p>
            <a:r>
              <a:rPr lang="sk-SK" sz="3600" dirty="0"/>
              <a:t>Kmene  zachytené  </a:t>
            </a:r>
            <a:r>
              <a:rPr lang="sk-SK" sz="3600" dirty="0" err="1"/>
              <a:t>sonikáciou</a:t>
            </a:r>
            <a:r>
              <a:rPr lang="sk-SK" sz="3600" dirty="0"/>
              <a:t>                          u 31 pacientov - 122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4294967295"/>
          </p:nvPr>
        </p:nvSpPr>
        <p:spPr>
          <a:xfrm>
            <a:off x="107504" y="1628800"/>
            <a:ext cx="8712968" cy="4680520"/>
          </a:xfrm>
        </p:spPr>
        <p:txBody>
          <a:bodyPr>
            <a:normAutofit/>
          </a:bodyPr>
          <a:lstStyle/>
          <a:p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Acinetobacter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baumanii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(2),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mulirezist.,mspecies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(4);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Achromobacter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xylosoxidans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multirezist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Bacilus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Bacteroides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fragilis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Citrobacter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brakii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koseri,;Corynebacrterium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striatum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cimmon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(4),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Enterobacter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cloacae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Enterococcus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faecalis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(10),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multirezistent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(3);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Escherichia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coli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(13),Klebsiela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oxytoca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pneumoniae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(5), ESB;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Morganella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Morgani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(3), 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multirezistent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Pantotea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aflomerans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Proteus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hauseri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mirabilis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(15),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vulgaris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vulgaris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ESBL,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Providencia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stuartii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/3), 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multirezist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Pseudomonas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aeruginosa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(7),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Seracia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marcenscens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aureus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(9) , MRSA /4), PNC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rezist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epidermidis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(5),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Staphylococcus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haemolyticus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nultirezist</a:t>
            </a:r>
            <a:r>
              <a:rPr lang="sk-SK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Stenotrophomonas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maltophilia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Streptococcus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dysgalactiae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(6), beta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haemolyticus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agalactoae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dysgalactiae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viiridans</a:t>
            </a:r>
            <a:r>
              <a:rPr lang="sk-SK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11839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EA770EB7-E66E-397B-ED03-E7A0B253D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7819"/>
            <a:ext cx="7886700" cy="3263504"/>
          </a:xfrm>
        </p:spPr>
        <p:txBody>
          <a:bodyPr/>
          <a:lstStyle/>
          <a:p>
            <a:r>
              <a:rPr lang="sk-SK" sz="1800" dirty="0"/>
              <a:t>Celkovo zistených 46 kmeňov </a:t>
            </a:r>
            <a:r>
              <a:rPr lang="sk-SK" sz="1800" dirty="0" err="1"/>
              <a:t>bakterií</a:t>
            </a:r>
            <a:r>
              <a:rPr lang="sk-SK" sz="1800" dirty="0"/>
              <a:t> (</a:t>
            </a:r>
            <a:r>
              <a:rPr lang="sk-SK" sz="1800" dirty="0" err="1"/>
              <a:t>sonikácia</a:t>
            </a:r>
            <a:r>
              <a:rPr lang="sk-SK" sz="1800" dirty="0"/>
              <a:t> + stery)</a:t>
            </a:r>
          </a:p>
          <a:p>
            <a:r>
              <a:rPr lang="sk-SK" sz="1800" dirty="0"/>
              <a:t>206 nálezov v konečných laboratórnych výsledkoch (122 </a:t>
            </a:r>
            <a:r>
              <a:rPr lang="sk-SK" sz="1800" dirty="0" err="1"/>
              <a:t>sonikácia</a:t>
            </a:r>
            <a:r>
              <a:rPr lang="sk-SK" sz="1800" dirty="0"/>
              <a:t> + 84 stery)</a:t>
            </a:r>
          </a:p>
          <a:p>
            <a:pPr lvl="1"/>
            <a:endParaRPr lang="sk-SK" dirty="0"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5B0237A6-9A1E-516C-B023-9C52D53794EB}"/>
              </a:ext>
            </a:extLst>
          </p:cNvPr>
          <p:cNvSpPr txBox="1">
            <a:spLocks/>
          </p:cNvSpPr>
          <p:nvPr/>
        </p:nvSpPr>
        <p:spPr>
          <a:xfrm>
            <a:off x="628650" y="333606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6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Výsledky</a:t>
            </a:r>
          </a:p>
        </p:txBody>
      </p:sp>
      <p:graphicFrame>
        <p:nvGraphicFramePr>
          <p:cNvPr id="11" name="Tabuľka 10">
            <a:extLst>
              <a:ext uri="{FF2B5EF4-FFF2-40B4-BE49-F238E27FC236}">
                <a16:creationId xmlns:a16="http://schemas.microsoft.com/office/drawing/2014/main" id="{0DF53B8B-7371-C6F9-1190-AFE30B4D90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080481"/>
              </p:ext>
            </p:extLst>
          </p:nvPr>
        </p:nvGraphicFramePr>
        <p:xfrm>
          <a:off x="1107887" y="2636913"/>
          <a:ext cx="6272425" cy="10544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6807">
                  <a:extLst>
                    <a:ext uri="{9D8B030D-6E8A-4147-A177-3AD203B41FA5}">
                      <a16:colId xmlns:a16="http://schemas.microsoft.com/office/drawing/2014/main" val="3871401547"/>
                    </a:ext>
                  </a:extLst>
                </a:gridCol>
                <a:gridCol w="1514033">
                  <a:extLst>
                    <a:ext uri="{9D8B030D-6E8A-4147-A177-3AD203B41FA5}">
                      <a16:colId xmlns:a16="http://schemas.microsoft.com/office/drawing/2014/main" val="591139216"/>
                    </a:ext>
                  </a:extLst>
                </a:gridCol>
                <a:gridCol w="1600550">
                  <a:extLst>
                    <a:ext uri="{9D8B030D-6E8A-4147-A177-3AD203B41FA5}">
                      <a16:colId xmlns:a16="http://schemas.microsoft.com/office/drawing/2014/main" val="2561442504"/>
                    </a:ext>
                  </a:extLst>
                </a:gridCol>
                <a:gridCol w="922862">
                  <a:extLst>
                    <a:ext uri="{9D8B030D-6E8A-4147-A177-3AD203B41FA5}">
                      <a16:colId xmlns:a16="http://schemas.microsoft.com/office/drawing/2014/main" val="3773464113"/>
                    </a:ext>
                  </a:extLst>
                </a:gridCol>
                <a:gridCol w="1038173">
                  <a:extLst>
                    <a:ext uri="{9D8B030D-6E8A-4147-A177-3AD203B41FA5}">
                      <a16:colId xmlns:a16="http://schemas.microsoft.com/office/drawing/2014/main" val="174406543"/>
                    </a:ext>
                  </a:extLst>
                </a:gridCol>
              </a:tblGrid>
              <a:tr h="493468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800" u="none" strike="noStrike" dirty="0">
                          <a:effectLst/>
                        </a:rPr>
                        <a:t> </a:t>
                      </a:r>
                      <a:endParaRPr lang="sk-SK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Počet  zachytených kmeňov</a:t>
                      </a:r>
                      <a:endParaRPr lang="sk-SK" sz="1100" b="1" i="0" u="none" strike="noStrike" dirty="0">
                        <a:solidFill>
                          <a:srgbClr val="2C363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Kmene zachytené iba jednou metódou</a:t>
                      </a:r>
                      <a:endParaRPr lang="sk-SK" sz="1100" b="1" i="0" u="none" strike="noStrike" dirty="0">
                        <a:solidFill>
                          <a:srgbClr val="2C363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100" b="1" u="none" strike="noStrike" dirty="0">
                          <a:effectLst/>
                        </a:rPr>
                        <a:t>Gram </a:t>
                      </a:r>
                      <a:r>
                        <a:rPr lang="sk-SK" sz="1100" b="1" u="none" strike="noStrike" dirty="0" err="1">
                          <a:effectLst/>
                        </a:rPr>
                        <a:t>positive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100" b="1" u="none" strike="noStrike" dirty="0">
                          <a:effectLst/>
                        </a:rPr>
                        <a:t>Gram </a:t>
                      </a:r>
                      <a:r>
                        <a:rPr lang="sk-SK" sz="1100" b="1" u="none" strike="noStrike" dirty="0" err="1">
                          <a:effectLst/>
                        </a:rPr>
                        <a:t>Negative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139020312"/>
                  </a:ext>
                </a:extLst>
              </a:tr>
              <a:tr h="187009"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b="1" u="none" strike="noStrike" dirty="0" err="1">
                          <a:effectLst/>
                        </a:rPr>
                        <a:t>Sonikácia</a:t>
                      </a:r>
                      <a:endParaRPr lang="sk-SK" sz="1100" b="1" i="0" u="none" strike="noStrike" dirty="0">
                        <a:solidFill>
                          <a:srgbClr val="2C363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u="none" strike="noStrike" dirty="0">
                          <a:effectLst/>
                        </a:rPr>
                        <a:t>14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u="none" strike="noStrike" dirty="0">
                          <a:effectLst/>
                        </a:rPr>
                        <a:t>74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u="none" strike="noStrike" dirty="0">
                          <a:effectLst/>
                        </a:rPr>
                        <a:t>48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02080811"/>
                  </a:ext>
                </a:extLst>
              </a:tr>
              <a:tr h="187009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 err="1">
                          <a:effectLst/>
                        </a:rPr>
                        <a:t>Swab</a:t>
                      </a:r>
                      <a:r>
                        <a:rPr lang="sk-SK" sz="1100" b="1" u="none" strike="noStrike" dirty="0">
                          <a:effectLst/>
                        </a:rPr>
                        <a:t>  - tampón</a:t>
                      </a:r>
                      <a:endParaRPr lang="sk-SK" sz="1100" b="1" i="0" u="none" strike="noStrike" dirty="0">
                        <a:solidFill>
                          <a:srgbClr val="2C363A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u="none" strike="noStrike" dirty="0">
                          <a:effectLst/>
                        </a:rPr>
                        <a:t>32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u="none" strike="noStrike" dirty="0">
                          <a:effectLst/>
                        </a:rPr>
                        <a:t>9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u="none" strike="noStrike" dirty="0">
                          <a:effectLst/>
                        </a:rPr>
                        <a:t>51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u="none" strike="noStrike" dirty="0">
                          <a:effectLst/>
                        </a:rPr>
                        <a:t>33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318418256"/>
                  </a:ext>
                </a:extLst>
              </a:tr>
              <a:tr h="187009"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b="1" u="none" strike="noStrike" dirty="0">
                          <a:effectLst/>
                        </a:rPr>
                        <a:t>celkovo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100" u="none" strike="noStrike" dirty="0">
                          <a:effectLst/>
                        </a:rPr>
                        <a:t> 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 dirty="0">
                          <a:effectLst/>
                        </a:rPr>
                        <a:t> 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 dirty="0">
                          <a:effectLst/>
                        </a:rPr>
                        <a:t> 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538891260"/>
                  </a:ext>
                </a:extLst>
              </a:tr>
            </a:tbl>
          </a:graphicData>
        </a:graphic>
      </p:graphicFrame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5DDEBCD0-1A82-7DFD-CE9C-1E96E7E937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7085197"/>
              </p:ext>
            </p:extLst>
          </p:nvPr>
        </p:nvGraphicFramePr>
        <p:xfrm>
          <a:off x="334537" y="4077072"/>
          <a:ext cx="3843685" cy="2314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3DA3B839-B20C-7F60-81F5-F1DC88BFC0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1785958"/>
              </p:ext>
            </p:extLst>
          </p:nvPr>
        </p:nvGraphicFramePr>
        <p:xfrm>
          <a:off x="4411560" y="4005064"/>
          <a:ext cx="4104455" cy="259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758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22</a:t>
            </a:fld>
            <a:endParaRPr lang="sk-SK"/>
          </a:p>
        </p:txBody>
      </p:sp>
      <p:sp>
        <p:nvSpPr>
          <p:cNvPr id="4" name="Nadpis 3"/>
          <p:cNvSpPr>
            <a:spLocks noGrp="1"/>
          </p:cNvSpPr>
          <p:nvPr>
            <p:ph type="title" idx="4294967295"/>
          </p:nvPr>
        </p:nvSpPr>
        <p:spPr/>
        <p:txBody>
          <a:bodyPr>
            <a:noAutofit/>
          </a:bodyPr>
          <a:lstStyle/>
          <a:p>
            <a:r>
              <a:rPr lang="sk-SK" sz="3200" dirty="0"/>
              <a:t>Porovnanie – najviac  sa vyskytujúce baktérie  -   zachytenie</a:t>
            </a:r>
            <a:r>
              <a:rPr lang="sk-SK" sz="3200" baseline="0" dirty="0"/>
              <a:t>  </a:t>
            </a:r>
            <a:r>
              <a:rPr lang="sk-SK" sz="3200" baseline="0" dirty="0" err="1"/>
              <a:t>sonikáciou</a:t>
            </a:r>
            <a:r>
              <a:rPr lang="sk-SK" sz="3200" dirty="0"/>
              <a:t> a  bežným sterom</a:t>
            </a:r>
          </a:p>
        </p:txBody>
      </p:sp>
      <p:pic>
        <p:nvPicPr>
          <p:cNvPr id="2050" name="Picture 2" descr="H:\FOTKY\Prednášky\2024\Sonikácia\Najpočetnejšie  baktér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" y="1772816"/>
            <a:ext cx="8486775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950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3" name="Zástupný symbol čísla snímky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23</a:t>
            </a:fld>
            <a:endParaRPr lang="sk-SK"/>
          </a:p>
        </p:txBody>
      </p:sp>
      <p:sp>
        <p:nvSpPr>
          <p:cNvPr id="4" name="Nadpis 3"/>
          <p:cNvSpPr>
            <a:spLocks noGrp="1"/>
          </p:cNvSpPr>
          <p:nvPr>
            <p:ph type="title" idx="4294967295"/>
          </p:nvPr>
        </p:nvSpPr>
        <p:spPr>
          <a:xfrm>
            <a:off x="514415" y="260648"/>
            <a:ext cx="8229600" cy="1143000"/>
          </a:xfrm>
        </p:spPr>
        <p:txBody>
          <a:bodyPr>
            <a:noAutofit/>
          </a:bodyPr>
          <a:lstStyle/>
          <a:p>
            <a:r>
              <a:rPr lang="sk-SK" sz="3600" dirty="0"/>
              <a:t>Vybraní pacienti  identifikované baktérie – rozdiel </a:t>
            </a:r>
            <a:r>
              <a:rPr lang="sk-SK" sz="3600" dirty="0" err="1"/>
              <a:t>soni</a:t>
            </a:r>
            <a:r>
              <a:rPr lang="sk-SK" sz="3600" dirty="0"/>
              <a:t>/tampón</a:t>
            </a:r>
          </a:p>
        </p:txBody>
      </p:sp>
      <p:graphicFrame>
        <p:nvGraphicFramePr>
          <p:cNvPr id="6" name="Tabuľka 5"/>
          <p:cNvGraphicFramePr>
            <a:graphicFrameLocks noGrp="1"/>
          </p:cNvGraphicFramePr>
          <p:nvPr/>
        </p:nvGraphicFramePr>
        <p:xfrm>
          <a:off x="4267200" y="3776186"/>
          <a:ext cx="609600" cy="17399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6" name="Picture 2" descr="H:\FOTKY\Prednášky\2024\Sonikácia\porovnanie - rozdiel soni sw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85912"/>
            <a:ext cx="8467358" cy="450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8741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39F8EE-8ECE-DFCE-85F2-B0600040D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97" y="983776"/>
            <a:ext cx="8166078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Porovnanie konečných laboratórnych výsledkov Ster/</a:t>
            </a:r>
            <a:r>
              <a:rPr lang="sk-SK" dirty="0" err="1"/>
              <a:t>Sonikácia</a:t>
            </a:r>
            <a:r>
              <a:rPr lang="sk-SK" dirty="0"/>
              <a:t> na základe citlivosti na ATB* 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1B17712D-DBB7-95D7-35D1-6D25750CF5F4}"/>
              </a:ext>
            </a:extLst>
          </p:cNvPr>
          <p:cNvSpPr txBox="1"/>
          <p:nvPr/>
        </p:nvSpPr>
        <p:spPr>
          <a:xfrm>
            <a:off x="330353" y="5590981"/>
            <a:ext cx="8708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*   Porovnanie na 180 hodnotách zo všetkých nálezov bakteriálnych kmeňov u 27 pacientov; 4 pacienti sa objektívne nedali vyhodnotiť na citlivosť na ATB  (pacient č. 5, 22, 24, 29) </a:t>
            </a:r>
          </a:p>
          <a:p>
            <a:r>
              <a:rPr lang="sk-SK" sz="1200" dirty="0"/>
              <a:t>** Každý pacient mal nameranú minimálne 1 hodnotu nálezu aj sterom aj </a:t>
            </a:r>
            <a:r>
              <a:rPr lang="sk-SK" sz="1200" dirty="0" err="1"/>
              <a:t>sonikáciou</a:t>
            </a:r>
            <a:r>
              <a:rPr lang="sk-SK" sz="1200" dirty="0"/>
              <a:t> </a:t>
            </a:r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F4898D79-B58E-2DA0-E9C0-8AAA5EAFFE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9419668"/>
              </p:ext>
            </p:extLst>
          </p:nvPr>
        </p:nvGraphicFramePr>
        <p:xfrm>
          <a:off x="501805" y="2852936"/>
          <a:ext cx="8030570" cy="2291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8481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Zástupný objekt pre obsah 5">
            <a:extLst>
              <a:ext uri="{FF2B5EF4-FFF2-40B4-BE49-F238E27FC236}">
                <a16:creationId xmlns:a16="http://schemas.microsoft.com/office/drawing/2014/main" id="{632EEA10-865D-6839-04CA-68F69117D7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4964318"/>
              </p:ext>
            </p:extLst>
          </p:nvPr>
        </p:nvGraphicFramePr>
        <p:xfrm>
          <a:off x="467544" y="2708920"/>
          <a:ext cx="7783077" cy="2653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Nadpis 1">
            <a:extLst>
              <a:ext uri="{FF2B5EF4-FFF2-40B4-BE49-F238E27FC236}">
                <a16:creationId xmlns:a16="http://schemas.microsoft.com/office/drawing/2014/main" id="{C6C162A7-28B6-9470-AD7E-0EF885A5B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97" y="983776"/>
            <a:ext cx="8166078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Porovnanie konečných laboratórnych výsledkov Ster/</a:t>
            </a:r>
            <a:r>
              <a:rPr lang="sk-SK" dirty="0" err="1"/>
              <a:t>Sonikácia</a:t>
            </a:r>
            <a:r>
              <a:rPr lang="sk-SK" dirty="0"/>
              <a:t> na základe citlivosti na ATB* 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B92340B2-0CB5-B5F9-0D8B-F0372DC9E2BD}"/>
              </a:ext>
            </a:extLst>
          </p:cNvPr>
          <p:cNvSpPr txBox="1"/>
          <p:nvPr/>
        </p:nvSpPr>
        <p:spPr>
          <a:xfrm>
            <a:off x="366297" y="5589240"/>
            <a:ext cx="8708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/>
              <a:t>*   Porovnanie na 180 hodnotách zo všetkých nálezov bakteriálnych kmeňov u 27 pacientov; 4 pacienti sa objektívne nedali vyhodnotiť  (pacient č. 5, 22, 24, 29) </a:t>
            </a:r>
          </a:p>
          <a:p>
            <a:r>
              <a:rPr lang="sk-SK" sz="1200" dirty="0"/>
              <a:t>** Počet nálezov s pozitívnou kvantitatívnou citlivosťou na ATB nameraná pacientom (počty baktérií sú ≥1 ):  </a:t>
            </a:r>
          </a:p>
          <a:p>
            <a:r>
              <a:rPr lang="sk-SK" sz="1200" dirty="0"/>
              <a:t>Ster – aeróbne kmene zistené u 25 pacientov, anaeróbne u 17 pacientov</a:t>
            </a:r>
          </a:p>
          <a:p>
            <a:r>
              <a:rPr lang="sk-SK" sz="1200" dirty="0" err="1"/>
              <a:t>Sonikácia</a:t>
            </a:r>
            <a:r>
              <a:rPr lang="sk-SK" sz="1200" dirty="0"/>
              <a:t> – aeróbne kmene zistené u  26 pacientov, anaeróbne u 18 pacientov </a:t>
            </a:r>
          </a:p>
        </p:txBody>
      </p:sp>
    </p:spTree>
    <p:extLst>
      <p:ext uri="{BB962C8B-B14F-4D97-AF65-F5344CB8AC3E}">
        <p14:creationId xmlns:p14="http://schemas.microsoft.com/office/powerpoint/2010/main" val="2457462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40960" cy="773489"/>
          </a:xfrm>
        </p:spPr>
        <p:txBody>
          <a:bodyPr>
            <a:noAutofit/>
          </a:bodyPr>
          <a:lstStyle/>
          <a:p>
            <a:r>
              <a:rPr lang="sk-SK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Závery  vyšetrenia </a:t>
            </a:r>
            <a:r>
              <a:rPr lang="sk-SK" sz="40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sonikáciou</a:t>
            </a:r>
            <a:r>
              <a:rPr lang="sk-SK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179512" y="1052736"/>
            <a:ext cx="8784976" cy="5544616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800" b="1" dirty="0" err="1"/>
              <a:t>Sonikáciou</a:t>
            </a:r>
            <a:r>
              <a:rPr lang="sk-SK" sz="2800" b="1" dirty="0"/>
              <a:t>  potvrdené - bakteriálne kmene prítomné  vo vrchných vrstvách </a:t>
            </a:r>
            <a:r>
              <a:rPr lang="sk-SK" sz="2800" b="1" dirty="0" err="1"/>
              <a:t>biofilmu</a:t>
            </a:r>
            <a:r>
              <a:rPr lang="sk-SK" sz="2800" b="1" dirty="0"/>
              <a:t> sú zachytené tak klasickým sterom ako  aj </a:t>
            </a:r>
            <a:r>
              <a:rPr lang="sk-SK" sz="2800" b="1" dirty="0" err="1"/>
              <a:t>sonikáciou</a:t>
            </a:r>
            <a:r>
              <a:rPr lang="sk-SK" sz="2800" b="1" dirty="0"/>
              <a:t> (napr. S. </a:t>
            </a:r>
            <a:r>
              <a:rPr lang="sk-SK" sz="2800" b="1" dirty="0" err="1"/>
              <a:t>aureus</a:t>
            </a:r>
            <a:r>
              <a:rPr lang="sk-SK" sz="2800" b="1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800" b="1" dirty="0">
                <a:solidFill>
                  <a:srgbClr val="C00000"/>
                </a:solidFill>
              </a:rPr>
              <a:t>Bakteriálne kmene prítomné v hlbokých vrstvách </a:t>
            </a:r>
            <a:r>
              <a:rPr lang="sk-SK" sz="2800" b="1" dirty="0" err="1">
                <a:solidFill>
                  <a:srgbClr val="C00000"/>
                </a:solidFill>
              </a:rPr>
              <a:t>biofilmu</a:t>
            </a:r>
            <a:r>
              <a:rPr lang="sk-SK" sz="2800" b="1" dirty="0">
                <a:solidFill>
                  <a:srgbClr val="C00000"/>
                </a:solidFill>
              </a:rPr>
              <a:t> (</a:t>
            </a:r>
            <a:r>
              <a:rPr lang="sk-SK" sz="2800" b="1" dirty="0" err="1">
                <a:solidFill>
                  <a:srgbClr val="C00000"/>
                </a:solidFill>
              </a:rPr>
              <a:t>P.aeruginosa</a:t>
            </a:r>
            <a:r>
              <a:rPr lang="sk-SK" sz="2800" b="1" dirty="0">
                <a:solidFill>
                  <a:srgbClr val="C00000"/>
                </a:solidFill>
              </a:rPr>
              <a:t> a iné)  boli na 80 % zachytené len </a:t>
            </a:r>
            <a:r>
              <a:rPr lang="sk-SK" sz="2800" b="1" dirty="0" err="1">
                <a:solidFill>
                  <a:srgbClr val="C00000"/>
                </a:solidFill>
              </a:rPr>
              <a:t>sonikáciou</a:t>
            </a:r>
            <a:r>
              <a:rPr lang="sk-SK" sz="2800" b="1" dirty="0">
                <a:solidFill>
                  <a:srgbClr val="C00000"/>
                </a:solidFill>
              </a:rPr>
              <a:t> </a:t>
            </a:r>
            <a:r>
              <a:rPr lang="sk-SK" sz="2800" b="1" dirty="0" err="1">
                <a:solidFill>
                  <a:srgbClr val="C00000"/>
                </a:solidFill>
              </a:rPr>
              <a:t>biokeramického</a:t>
            </a:r>
            <a:r>
              <a:rPr lang="sk-SK" sz="2800" b="1" dirty="0">
                <a:solidFill>
                  <a:srgbClr val="C00000"/>
                </a:solidFill>
              </a:rPr>
              <a:t> krytia (</a:t>
            </a:r>
            <a:r>
              <a:rPr lang="sk-SK" sz="2800" b="1" dirty="0" err="1">
                <a:solidFill>
                  <a:srgbClr val="C00000"/>
                </a:solidFill>
              </a:rPr>
              <a:t>Cerdak</a:t>
            </a:r>
            <a:r>
              <a:rPr lang="sk-SK" sz="2800" b="1" dirty="0">
                <a:solidFill>
                  <a:srgbClr val="C00000"/>
                </a:solidFill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800" b="1" dirty="0"/>
              <a:t>Pre  prax a nastavenie  vhodnej  systémovej  antibiotickej liečby  je  nevyhnutné racionálne a reálne  vyhodnotenie sterov  teda aj  hlbších vrstiev  </a:t>
            </a:r>
            <a:r>
              <a:rPr lang="sk-SK" sz="2800" b="1" dirty="0" err="1"/>
              <a:t>biofilmu</a:t>
            </a:r>
            <a:r>
              <a:rPr lang="sk-SK" sz="2800" b="1" dirty="0"/>
              <a:t>  (</a:t>
            </a:r>
            <a:r>
              <a:rPr lang="sk-SK" sz="2800" b="1" dirty="0" err="1"/>
              <a:t>anaerobné</a:t>
            </a:r>
            <a:r>
              <a:rPr lang="sk-SK" sz="2800" b="1" dirty="0"/>
              <a:t> baktérie) 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26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65545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640960" cy="566738"/>
          </a:xfrm>
        </p:spPr>
        <p:txBody>
          <a:bodyPr>
            <a:noAutofit/>
          </a:bodyPr>
          <a:lstStyle/>
          <a:p>
            <a:pPr algn="ctr"/>
            <a:r>
              <a:rPr lang="sk-SK" sz="3600" dirty="0"/>
              <a:t>Závery vyšetrenia  </a:t>
            </a:r>
            <a:r>
              <a:rPr lang="sk-SK" sz="3600" dirty="0" err="1"/>
              <a:t>sonikáciou</a:t>
            </a:r>
            <a:r>
              <a:rPr lang="sk-SK" sz="3600" dirty="0"/>
              <a:t> pre prax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51520" y="1196752"/>
            <a:ext cx="8496944" cy="5472608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700" dirty="0">
                <a:solidFill>
                  <a:srgbClr val="C00000"/>
                </a:solidFill>
              </a:rPr>
              <a:t>Metóda poskytuje podrobnejšie informácie o bakteriálnom osídlení nehojacej sa rany ako štandardný ster, čo je  následne možné v praxi môžeme využiť na cielenú a účinnejšiu antibiotickú liečbu.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700" dirty="0"/>
              <a:t>Uvedená premisa  sa následne  potvrdila                        v našom súbore pacientov, kedy podľa steru a výsledku </a:t>
            </a:r>
            <a:r>
              <a:rPr lang="sk-SK" sz="2700" dirty="0" err="1"/>
              <a:t>sonikácie</a:t>
            </a:r>
            <a:r>
              <a:rPr lang="sk-SK" sz="2700" dirty="0"/>
              <a:t> a cielenom nasadení antibiotík v 85% došlo k vyčisteniu spodiny defektu a k následnej  akcelerácii hojenia.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700" dirty="0"/>
              <a:t>Maximálne  sa nielen skrátila doba hojenia, ale  došlo aj k ekonomickému efektu – šetrenie  zdravotníckym materiálom. 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27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7839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640960" cy="566738"/>
          </a:xfrm>
        </p:spPr>
        <p:txBody>
          <a:bodyPr>
            <a:noAutofit/>
          </a:bodyPr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sk-SK" sz="2800" dirty="0">
                <a:solidFill>
                  <a:srgbClr val="C00000"/>
                </a:solidFill>
              </a:rPr>
              <a:t>Dlhodobo  nehojace  sa defekty,  kde boli         s úspechom využité výsledky </a:t>
            </a:r>
            <a:r>
              <a:rPr lang="sk-SK" sz="2800" baseline="0" dirty="0" err="1">
                <a:solidFill>
                  <a:srgbClr val="C00000"/>
                </a:solidFill>
              </a:rPr>
              <a:t>sonikácie</a:t>
            </a:r>
            <a:endParaRPr lang="sk-SK" sz="2800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28</a:t>
            </a:fld>
            <a:endParaRPr lang="sk-SK"/>
          </a:p>
        </p:txBody>
      </p:sp>
      <p:pic>
        <p:nvPicPr>
          <p:cNvPr id="2050" name="Picture 2" descr="H:\FOTKY\Ulcusy, dekubity,Juli\Berilová\Berilová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31958"/>
            <a:ext cx="2865325" cy="486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H:\FOTKY\Ulcusy, dekubity,Juli\Berilová\Berilová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379633"/>
            <a:ext cx="2372513" cy="491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8792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149" y="260648"/>
            <a:ext cx="8568952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sk-SK" sz="2800" dirty="0">
                <a:solidFill>
                  <a:srgbClr val="C00000"/>
                </a:solidFill>
              </a:rPr>
              <a:t>Dlhodobo  nehojace  sa defekty,  kde boli                     s úspechom využité výsledky </a:t>
            </a:r>
            <a:r>
              <a:rPr lang="sk-SK" sz="2800" dirty="0" err="1">
                <a:solidFill>
                  <a:srgbClr val="C00000"/>
                </a:solidFill>
              </a:rPr>
              <a:t>sonikácie</a:t>
            </a:r>
            <a:endParaRPr lang="sk-SK" sz="2800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29</a:t>
            </a:fld>
            <a:endParaRPr lang="sk-SK"/>
          </a:p>
        </p:txBody>
      </p:sp>
      <p:pic>
        <p:nvPicPr>
          <p:cNvPr id="3074" name="Picture 2" descr="H:\FOTKY\Ulcusy, dekubity,Juli\Halušková Viera\Halušková september  2024\20240905_1118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340768"/>
            <a:ext cx="2387600" cy="476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FOTKY\Ulcusy, dekubity,Juli\Halušková Viera\20230914_0848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" y="1661820"/>
            <a:ext cx="2362200" cy="473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:\FOTKY\Ulcusy, dekubity,Juli\Halušková Viera\20231017_1342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50" y="1571300"/>
            <a:ext cx="2598420" cy="47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:\FOTKY\Ulcusy, dekubity,Juli\Halušková Viera\20231113_1406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3882"/>
            <a:ext cx="2267932" cy="419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661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3548" y="404664"/>
            <a:ext cx="8604956" cy="720080"/>
          </a:xfrm>
        </p:spPr>
        <p:txBody>
          <a:bodyPr>
            <a:noAutofit/>
          </a:bodyPr>
          <a:lstStyle/>
          <a:p>
            <a:r>
              <a:rPr lang="sk-SK" sz="2800" b="1" kern="1200" dirty="0">
                <a:solidFill>
                  <a:schemeClr val="accent2">
                    <a:lumMod val="75000"/>
                  </a:schemeClr>
                </a:solidFill>
                <a:effectLst/>
              </a:rPr>
              <a:t>Dlhodobo  nehojace  sa defekty,  kde boli                       s úspechom využité výsledky </a:t>
            </a:r>
            <a:r>
              <a:rPr lang="sk-SK" sz="2800" b="1" kern="1200" dirty="0" err="1">
                <a:solidFill>
                  <a:schemeClr val="accent2">
                    <a:lumMod val="75000"/>
                  </a:schemeClr>
                </a:solidFill>
                <a:effectLst/>
              </a:rPr>
              <a:t>sonikácie</a:t>
            </a:r>
            <a:endParaRPr lang="sk-SK" sz="2800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30</a:t>
            </a:fld>
            <a:endParaRPr lang="sk-SK"/>
          </a:p>
        </p:txBody>
      </p:sp>
      <p:pic>
        <p:nvPicPr>
          <p:cNvPr id="5122" name="Picture 2" descr="H:\FOTKY\Ulcusy, dekubity,Juli\Hudáková Mária\IMG_20240213_1110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3243463" cy="496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H:\FOTKY\Ulcusy, dekubity,Juli\Hudáková Mária\Hudáková\IMG_20240318_1102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1700" y="-8318500"/>
            <a:ext cx="218948" cy="46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:\FOTKY\Ulcusy, dekubity,Juli\Hudáková Mária\Hudáková\IMG_20240318_1102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12776"/>
            <a:ext cx="2414720" cy="5182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661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9364" y="289062"/>
            <a:ext cx="6447501" cy="1320800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49678" y="1137530"/>
            <a:ext cx="3122703" cy="2405851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41446" y="1247398"/>
            <a:ext cx="2999927" cy="2063341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2664" y="4162153"/>
            <a:ext cx="2840253" cy="203014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01796" y="1292669"/>
            <a:ext cx="3115816" cy="2088686"/>
          </a:xfrm>
          <a:prstGeom prst="rect">
            <a:avLst/>
          </a:prstGeom>
        </p:spPr>
      </p:pic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02561" y="4083697"/>
            <a:ext cx="3088299" cy="2371058"/>
          </a:xfrm>
        </p:spPr>
      </p:pic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31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8842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dirty="0">
                <a:solidFill>
                  <a:srgbClr val="C00000"/>
                </a:solidFill>
              </a:rPr>
              <a:t>Dlhodobo  nehojace  sa defekty,  kde boli s úspechom využité výsledky </a:t>
            </a:r>
            <a:r>
              <a:rPr lang="sk-SK" sz="3200" dirty="0" err="1">
                <a:solidFill>
                  <a:srgbClr val="C00000"/>
                </a:solidFill>
              </a:rPr>
              <a:t>sonikácie</a:t>
            </a:r>
            <a:endParaRPr lang="sk-SK" sz="3200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32</a:t>
            </a:fld>
            <a:endParaRPr lang="sk-SK"/>
          </a:p>
        </p:txBody>
      </p:sp>
      <p:pic>
        <p:nvPicPr>
          <p:cNvPr id="4098" name="Picture 2" descr="H:\FOTKY\vaskulitídy\Hazlingerová\IMG_19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4364302" cy="327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H:\FOTKY\vaskulitídy\Hazlingerová\IMG_20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24944"/>
            <a:ext cx="4145280" cy="310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4445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Diskusia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/>
              <a:t>Hojenie  chronických a rozsiahlych  defektov predkolení u </a:t>
            </a:r>
            <a:r>
              <a:rPr lang="sk-SK" dirty="0" err="1"/>
              <a:t>polymorbídnych</a:t>
            </a:r>
            <a:r>
              <a:rPr lang="sk-SK" dirty="0"/>
              <a:t>  pacientov vyžaduje komplexný a  </a:t>
            </a:r>
            <a:r>
              <a:rPr lang="sk-SK" dirty="0" err="1"/>
              <a:t>multiodborový</a:t>
            </a:r>
            <a:r>
              <a:rPr lang="sk-SK" dirty="0"/>
              <a:t> prístup. </a:t>
            </a:r>
          </a:p>
          <a:p>
            <a:r>
              <a:rPr lang="sk-SK" dirty="0"/>
              <a:t>Podľa  záverov  štúdií je nevyhnutné zváženie negatívnych dopadov  aplikácie niektorých liekov na hojenie  rán – napríklad  antagonistov vitamínu K (</a:t>
            </a:r>
            <a:r>
              <a:rPr lang="sk-SK" dirty="0" err="1"/>
              <a:t>Fárová</a:t>
            </a:r>
            <a:r>
              <a:rPr lang="sk-SK" dirty="0"/>
              <a:t>). </a:t>
            </a:r>
            <a:r>
              <a:rPr lang="sk-SK" dirty="0">
                <a:solidFill>
                  <a:srgbClr val="C00000"/>
                </a:solidFill>
              </a:rPr>
              <a:t>Snažiť  sa   obmedzovať nežiaducu liekovú </a:t>
            </a:r>
            <a:r>
              <a:rPr lang="sk-SK" dirty="0" err="1">
                <a:solidFill>
                  <a:srgbClr val="C00000"/>
                </a:solidFill>
              </a:rPr>
              <a:t>polypragmásiu</a:t>
            </a:r>
            <a:r>
              <a:rPr lang="sk-SK" dirty="0">
                <a:solidFill>
                  <a:srgbClr val="C00000"/>
                </a:solidFill>
              </a:rPr>
              <a:t> a zbytočné podávanie  antibiotík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33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264473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Záver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rmAutofit/>
          </a:bodyPr>
          <a:lstStyle/>
          <a:p>
            <a:r>
              <a:rPr lang="sk-SK" dirty="0" err="1"/>
              <a:t>Sonikácia</a:t>
            </a:r>
            <a:r>
              <a:rPr lang="sk-SK" dirty="0"/>
              <a:t>  by  sa  mohla ( a mala)                        v  budúcnosti širšie využiť pre  mikrobiologickú  diagnostiku a nahradiť tak konvenčné výtery  z   defektov  rôznej etiológie  (akútne a chronické rany, </a:t>
            </a:r>
            <a:r>
              <a:rPr lang="sk-SK" dirty="0" err="1"/>
              <a:t>dehiscencie</a:t>
            </a:r>
            <a:r>
              <a:rPr lang="sk-SK" dirty="0"/>
              <a:t>, fistuly, traumy, nehojace sa pooperačné rany a iné) </a:t>
            </a:r>
            <a:r>
              <a:rPr lang="sk-SK" dirty="0">
                <a:solidFill>
                  <a:srgbClr val="C00000"/>
                </a:solidFill>
              </a:rPr>
              <a:t>A  tým prispieť                     k  racionálnej  liečbe, bez  nadbytočného podávania (zväčša)  neúčinných antibiotík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Pardubice 2025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B85E2-E888-4E96-AA60-E7396176F7FD}" type="slidenum">
              <a:rPr lang="sk-SK" smtClean="0"/>
              <a:t>34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8919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Ďakujem za pozornosť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D8E6EE7-965A-4472-877A-B72111907D65}" type="slidenum">
              <a:rPr lang="sk-SK" altLang="sk-SK" smtClean="0">
                <a:solidFill>
                  <a:srgbClr val="FFFFFF"/>
                </a:solidFill>
              </a:rPr>
              <a:pPr>
                <a:defRPr/>
              </a:pPr>
              <a:t>35</a:t>
            </a:fld>
            <a:endParaRPr lang="sk-SK" altLang="sk-SK">
              <a:solidFill>
                <a:srgbClr val="FFFFFF"/>
              </a:solidFill>
            </a:endParaRPr>
          </a:p>
        </p:txBody>
      </p:sp>
      <p:pic>
        <p:nvPicPr>
          <p:cNvPr id="2050" name="Picture 2" descr="H:\FOTKY\Prednášky\2024\PSIKOVIA_2024\psikovia_jepg2023\psikovia_primarka\psik_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12776"/>
            <a:ext cx="4289489" cy="526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35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rstvy skla">
  <a:themeElements>
    <a:clrScheme name="Vrstvy skla 1">
      <a:dk1>
        <a:srgbClr val="FF9900"/>
      </a:dk1>
      <a:lt1>
        <a:srgbClr val="FFFFFF"/>
      </a:lt1>
      <a:dk2>
        <a:srgbClr val="FFCC66"/>
      </a:dk2>
      <a:lt2>
        <a:srgbClr val="CC6600"/>
      </a:lt2>
      <a:accent1>
        <a:srgbClr val="F05000"/>
      </a:accent1>
      <a:accent2>
        <a:srgbClr val="B28300"/>
      </a:accent2>
      <a:accent3>
        <a:srgbClr val="FFE2B8"/>
      </a:accent3>
      <a:accent4>
        <a:srgbClr val="DADADA"/>
      </a:accent4>
      <a:accent5>
        <a:srgbClr val="F6B3AA"/>
      </a:accent5>
      <a:accent6>
        <a:srgbClr val="A17600"/>
      </a:accent6>
      <a:hlink>
        <a:srgbClr val="99CC00"/>
      </a:hlink>
      <a:folHlink>
        <a:srgbClr val="008000"/>
      </a:folHlink>
    </a:clrScheme>
    <a:fontScheme name="Vrstvy skla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rstvy skla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skla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skla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skla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skla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skla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skla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skla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1545</TotalTime>
  <Words>2239</Words>
  <Application>Microsoft Office PowerPoint</Application>
  <PresentationFormat>Prezentácia na obrazovke (4:3)</PresentationFormat>
  <Paragraphs>229</Paragraphs>
  <Slides>35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35</vt:i4>
      </vt:variant>
    </vt:vector>
  </HeadingPairs>
  <TitlesOfParts>
    <vt:vector size="44" baseType="lpstr">
      <vt:lpstr>Arial</vt:lpstr>
      <vt:lpstr>Arial Black</vt:lpstr>
      <vt:lpstr>Calibri</vt:lpstr>
      <vt:lpstr>Microsoft Sans Serif</vt:lpstr>
      <vt:lpstr>Times New Roman</vt:lpstr>
      <vt:lpstr>Wingdings</vt:lpstr>
      <vt:lpstr>Wingdings 2</vt:lpstr>
      <vt:lpstr>Motív Office</vt:lpstr>
      <vt:lpstr>Vrstvy skla</vt:lpstr>
      <vt:lpstr>Sonikácia - základné  informácie a výsledky, využitie nielen v  dermatológii </vt:lpstr>
      <vt:lpstr>Vyhlásenie o konflikte záujmov autora</vt:lpstr>
      <vt:lpstr>Hojenie rán včera a dnes</vt:lpstr>
      <vt:lpstr>Portfólio dermatológa v oblasti hojenia rán rôznej etiológie</vt:lpstr>
      <vt:lpstr>Základné princípy práce</vt:lpstr>
      <vt:lpstr>Sonikácia  (ultrazvuk) – definicia, využitie https://www.hielscher.com/sk/information-about-sonication.htm </vt:lpstr>
      <vt:lpstr>Sonikácia v medicíne - svet, SR, ČR</vt:lpstr>
      <vt:lpstr>Sonikácia - práce 2024</vt:lpstr>
      <vt:lpstr>Sonikácia a jej využitie                            v dermatológii</vt:lpstr>
      <vt:lpstr>Sonikácia</vt:lpstr>
      <vt:lpstr>Využitie sonikácie a cieľ vyšetrenia</vt:lpstr>
      <vt:lpstr>Sonikátor </vt:lpstr>
      <vt:lpstr>Prezentácia programu PowerPoint</vt:lpstr>
      <vt:lpstr>Dôležité poznatky  z praxe </vt:lpstr>
      <vt:lpstr>Pracovný postup</vt:lpstr>
      <vt:lpstr>Pracovný postup</vt:lpstr>
      <vt:lpstr>Pracovný postup</vt:lpstr>
      <vt:lpstr>Celkový počet pacientov – 31 (apríl – október 2024)</vt:lpstr>
      <vt:lpstr>Kmene zachytené bežným sterom  u 31 pacientov – 84</vt:lpstr>
      <vt:lpstr>Kmene  zachytené  sonikáciou                          u 31 pacientov - 122</vt:lpstr>
      <vt:lpstr>Prezentácia programu PowerPoint</vt:lpstr>
      <vt:lpstr>Porovnanie – najviac  sa vyskytujúce baktérie  -   zachytenie  sonikáciou a  bežným sterom</vt:lpstr>
      <vt:lpstr>Vybraní pacienti  identifikované baktérie – rozdiel soni/tampón</vt:lpstr>
      <vt:lpstr>Porovnanie konečných laboratórnych výsledkov Ster/Sonikácia na základe citlivosti na ATB* </vt:lpstr>
      <vt:lpstr>Porovnanie konečných laboratórnych výsledkov Ster/Sonikácia na základe citlivosti na ATB* </vt:lpstr>
      <vt:lpstr>Závery  vyšetrenia sonikáciou </vt:lpstr>
      <vt:lpstr>Závery vyšetrenia  sonikáciou pre prax</vt:lpstr>
      <vt:lpstr>Dlhodobo  nehojace  sa defekty,  kde boli         s úspechom využité výsledky sonikácie</vt:lpstr>
      <vt:lpstr>Dlhodobo  nehojace  sa defekty,  kde boli                     s úspechom využité výsledky sonikácie</vt:lpstr>
      <vt:lpstr>Dlhodobo  nehojace  sa defekty,  kde boli                       s úspechom využité výsledky sonikácie</vt:lpstr>
      <vt:lpstr>Prezentácia programu PowerPoint</vt:lpstr>
      <vt:lpstr>Dlhodobo  nehojace  sa defekty,  kde boli s úspechom využité výsledky sonikácie</vt:lpstr>
      <vt:lpstr>Diskusia</vt:lpstr>
      <vt:lpstr>Záver</vt:lpstr>
      <vt:lpstr>Ďakujem za pozornosť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Novinky v diagnostike a liečbe ulcerácií rôznej etiológie – sonikácia a iné</dc:title>
  <dc:creator>Uzivatel</dc:creator>
  <cp:lastModifiedBy>Mišo Bandurič</cp:lastModifiedBy>
  <cp:revision>83</cp:revision>
  <dcterms:created xsi:type="dcterms:W3CDTF">2024-04-27T06:20:17Z</dcterms:created>
  <dcterms:modified xsi:type="dcterms:W3CDTF">2025-01-21T21:24:12Z</dcterms:modified>
</cp:coreProperties>
</file>