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1" r:id="rId3"/>
    <p:sldId id="322" r:id="rId4"/>
    <p:sldId id="319" r:id="rId5"/>
    <p:sldId id="318" r:id="rId6"/>
    <p:sldId id="320" r:id="rId7"/>
    <p:sldId id="301" r:id="rId8"/>
    <p:sldId id="302" r:id="rId9"/>
    <p:sldId id="323" r:id="rId10"/>
    <p:sldId id="312" r:id="rId11"/>
    <p:sldId id="313" r:id="rId12"/>
    <p:sldId id="314" r:id="rId13"/>
    <p:sldId id="316" r:id="rId14"/>
    <p:sldId id="317" r:id="rId15"/>
    <p:sldId id="290" r:id="rId16"/>
    <p:sldId id="315" r:id="rId17"/>
    <p:sldId id="287" r:id="rId1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5C40B-81B8-0EB0-B178-23440B95D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326A0A-4749-0064-569D-3EDB52C86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7936899-0850-488D-CD9C-2AC68BC9B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07DA23D-47B9-0AB7-1D6B-3814A7D56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AE101D3-120A-60C3-CB4D-E03D7E6B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7504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312C62-406E-2F2A-5CE4-058266DFE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5329B965-4094-EC26-532A-EC27D6403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ECBF37D-C87E-629E-7E34-FE71D89E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FCDEE86-93E1-A76B-99A3-847707DAD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5119E51-4F02-8874-8079-FFCD39C0D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7938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4BA44CA6-D94A-8A08-9FB4-6BA9B341E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8DEF2CCD-9B54-C44A-A67B-132B015FF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5308365-FEF8-CE91-3CD8-E7B48FC1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5B2383C-B18B-DB3B-C681-F2B80C3BE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4088E63-0738-5D69-A60D-0FF61BA3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838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46856E-6176-E6F5-3B99-C3F43F61B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4AA64C4-96B1-E921-150D-19C76433E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AA487EB-EC62-5584-5F9A-469624F25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B2D6B8D-1F78-CCA4-076F-B17F60CB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C78BB7A-5D7B-64DF-1874-A99FEC9A6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3506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BDF4FF-48C3-4700-1624-0C822999D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108D36-25FE-CF37-F675-5045F60A9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5B8EBC1-995D-BAC4-F0A5-0B336E2B3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3C9FD32-05E0-6792-7175-A4A12E33C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E27F207-12C7-F3C4-8D1C-00C055D7C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2727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864ACC-07F7-999F-949B-8C0DB139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0E561A4-9AC1-78F0-B1CC-BCE0025E2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12D6B05-E824-75B7-FD69-D3D0A96C6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9FD8B22-D623-7792-D06F-F783E701A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40A9D701-FDAA-723A-54B1-C833663A3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4243DB7F-9634-4465-3B75-7B2CD6EF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589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36C4D-D418-3066-F9F3-BB7D4F151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5E31C1-7850-2494-1309-D978FE05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CAE4D333-296F-9A1A-FDC9-E39148893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3A7E402-7A6E-0FA9-FB19-22E150549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5C8F7766-B468-61C4-4398-5F70A51AB5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DCF15960-5CB5-9B70-B64B-4CEF65BBD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C912DFC5-3A90-7B26-EF2D-A1E0234B2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68E010B2-A48B-C2EE-6B5B-538D371F0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891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BB433-08FC-0119-C156-637DC4A2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D0354094-1272-3DB9-D131-A661303B1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2F3DC61-A3AA-8165-7EDC-AFD5EF880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FA60333C-CF7F-FF55-BBD2-A30025F1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728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40218CCE-4503-2B4A-3267-87965FC1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5B9A0A33-EDF9-5304-797F-0D88F720C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982B80E-C6D7-FC3A-C089-3DB8F1D11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53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22671-8F71-6BBE-57A1-C8BF22CDB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D0237FB-5CBE-0EE5-EFB5-DB0411039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D6C7CF-1D06-CFCD-13B6-0B068120E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B4D63BC-0F7E-3873-01D9-7E026E88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CBF4C96-ED3B-B4FA-5E13-D737ED670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5019E1F-3EB8-1840-0382-6DD7E2FE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9997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8D0EE1-E473-961F-8E64-6F5AE30F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2A9ED88F-BFD1-B244-2BE0-2C0E6C3856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D5028F7-9C5C-A85F-8303-CA1B2BF58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C4BC9A10-854F-33BA-0194-5341DBDD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C9A0CA04-6976-4A13-026C-2B610F7A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64D934A-D3A6-9C2C-EB7F-FA36DAE58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014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6DB76497-D7B0-1F3F-A714-B7737D4B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C882FF-5129-E7E6-B098-16460B46A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9AC569D-D1BB-A08C-1439-A847BF2F9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D820D-0A4A-4D6E-ACF6-628CD5343F18}" type="datetimeFigureOut">
              <a:rPr lang="sk-SK" smtClean="0"/>
              <a:t>3. 9. 2025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B9DBF98-DD72-4DFE-81DC-1A2987D04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81D320D-62C7-46B5-E37C-02FB05325E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010BA-2188-44D6-A443-54901F7BAF5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201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tif"/><Relationship Id="rId4" Type="http://schemas.openxmlformats.org/officeDocument/2006/relationships/image" Target="../media/image8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D459E-C4C2-90A9-E12A-BEF11A0A7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6" y="801977"/>
            <a:ext cx="9144000" cy="1655763"/>
          </a:xfrm>
        </p:spPr>
        <p:txBody>
          <a:bodyPr>
            <a:noAutofit/>
          </a:bodyPr>
          <a:lstStyle/>
          <a:p>
            <a:r>
              <a:rPr lang="en-US" sz="4500" b="1" dirty="0"/>
              <a:t>Diagnostic and therapeutic capabilities of the ceramic dressing CERDA</a:t>
            </a:r>
            <a:r>
              <a:rPr lang="sk-SK" sz="4500" b="1" dirty="0"/>
              <a:t>K</a:t>
            </a:r>
            <a:r>
              <a:rPr lang="en-US" sz="4500" b="1" dirty="0"/>
              <a:t> </a:t>
            </a:r>
            <a:br>
              <a:rPr lang="sk-SK" sz="4500" b="1" dirty="0"/>
            </a:br>
            <a:r>
              <a:rPr lang="en-US" sz="4500" b="1" dirty="0"/>
              <a:t>in infected </a:t>
            </a:r>
            <a:r>
              <a:rPr lang="sk-SK" sz="4500" b="1" dirty="0" err="1"/>
              <a:t>non-healing</a:t>
            </a:r>
            <a:r>
              <a:rPr lang="sk-SK" sz="4500" b="1" dirty="0"/>
              <a:t> </a:t>
            </a:r>
            <a:r>
              <a:rPr lang="en-US" sz="4500" b="1" dirty="0"/>
              <a:t>wounds</a:t>
            </a:r>
            <a:endParaRPr lang="sk-SK" sz="4500" b="1" dirty="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EC375A40-3DBD-4AB1-AA42-8B11882AFB76}"/>
              </a:ext>
            </a:extLst>
          </p:cNvPr>
          <p:cNvSpPr txBox="1"/>
          <p:nvPr/>
        </p:nvSpPr>
        <p:spPr>
          <a:xfrm>
            <a:off x="5053859" y="2833346"/>
            <a:ext cx="2429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Marián Piš</a:t>
            </a:r>
          </a:p>
          <a:p>
            <a:endParaRPr lang="sk-SK" dirty="0"/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8D0369E4-4A54-FAC2-D175-3639653C01FE}"/>
              </a:ext>
            </a:extLst>
          </p:cNvPr>
          <p:cNvSpPr txBox="1"/>
          <p:nvPr/>
        </p:nvSpPr>
        <p:spPr>
          <a:xfrm>
            <a:off x="3298232" y="3264234"/>
            <a:ext cx="541278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Ján Tomka PhD, MPH, MHA</a:t>
            </a:r>
          </a:p>
          <a:p>
            <a:endParaRPr lang="sk-SK" dirty="0"/>
          </a:p>
        </p:txBody>
      </p:sp>
      <p:pic>
        <p:nvPicPr>
          <p:cNvPr id="24" name="Obrázok 23">
            <a:extLst>
              <a:ext uri="{FF2B5EF4-FFF2-40B4-BE49-F238E27FC236}">
                <a16:creationId xmlns:a16="http://schemas.microsoft.com/office/drawing/2014/main" id="{A62DEEAF-2726-1BED-819F-BE31640A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21" r="83326" b="81928"/>
          <a:stretch/>
        </p:blipFill>
        <p:spPr>
          <a:xfrm>
            <a:off x="9136418" y="6391287"/>
            <a:ext cx="460633" cy="412635"/>
          </a:xfrm>
          <a:prstGeom prst="rect">
            <a:avLst/>
          </a:prstGeom>
        </p:spPr>
      </p:pic>
      <p:pic>
        <p:nvPicPr>
          <p:cNvPr id="26" name="Obrázok 25">
            <a:extLst>
              <a:ext uri="{FF2B5EF4-FFF2-40B4-BE49-F238E27FC236}">
                <a16:creationId xmlns:a16="http://schemas.microsoft.com/office/drawing/2014/main" id="{9C590003-4CAA-E8CD-CFA8-13F397EC6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482" y="4329333"/>
            <a:ext cx="2631022" cy="655156"/>
          </a:xfrm>
          <a:prstGeom prst="rect">
            <a:avLst/>
          </a:prstGeom>
        </p:spPr>
      </p:pic>
      <p:cxnSp>
        <p:nvCxnSpPr>
          <p:cNvPr id="27" name="Rovná spojnica 26">
            <a:extLst>
              <a:ext uri="{FF2B5EF4-FFF2-40B4-BE49-F238E27FC236}">
                <a16:creationId xmlns:a16="http://schemas.microsoft.com/office/drawing/2014/main" id="{743E3751-DFBF-5566-BDF7-C17A9FC74D9B}"/>
              </a:ext>
            </a:extLst>
          </p:cNvPr>
          <p:cNvCxnSpPr/>
          <p:nvPr/>
        </p:nvCxnSpPr>
        <p:spPr>
          <a:xfrm>
            <a:off x="-36141" y="2595996"/>
            <a:ext cx="12264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ok 7">
            <a:extLst>
              <a:ext uri="{FF2B5EF4-FFF2-40B4-BE49-F238E27FC236}">
                <a16:creationId xmlns:a16="http://schemas.microsoft.com/office/drawing/2014/main" id="{7448AC35-2216-817B-E2D7-8F84CC99F8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008"/>
          <a:stretch>
            <a:fillRect/>
          </a:stretch>
        </p:blipFill>
        <p:spPr>
          <a:xfrm>
            <a:off x="-36137" y="5286687"/>
            <a:ext cx="12264273" cy="1571314"/>
          </a:xfrm>
          <a:prstGeom prst="rect">
            <a:avLst/>
          </a:prstGeom>
        </p:spPr>
      </p:pic>
      <p:sp>
        <p:nvSpPr>
          <p:cNvPr id="16" name="BlokTextu 15">
            <a:extLst>
              <a:ext uri="{FF2B5EF4-FFF2-40B4-BE49-F238E27FC236}">
                <a16:creationId xmlns:a16="http://schemas.microsoft.com/office/drawing/2014/main" id="{50B5E955-7CD4-DC4B-B4B8-B0F7E54D80B4}"/>
              </a:ext>
            </a:extLst>
          </p:cNvPr>
          <p:cNvSpPr txBox="1"/>
          <p:nvPr/>
        </p:nvSpPr>
        <p:spPr>
          <a:xfrm>
            <a:off x="2102177" y="5264187"/>
            <a:ext cx="6815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>
                <a:solidFill>
                  <a:schemeClr val="bg1"/>
                </a:solidFill>
              </a:rPr>
              <a:t>WSCTS</a:t>
            </a:r>
          </a:p>
          <a:p>
            <a:r>
              <a:rPr lang="sk-SK" sz="2800" b="1" dirty="0">
                <a:solidFill>
                  <a:schemeClr val="bg1"/>
                </a:solidFill>
              </a:rPr>
              <a:t>September 2nd-4th</a:t>
            </a:r>
          </a:p>
        </p:txBody>
      </p:sp>
      <p:sp>
        <p:nvSpPr>
          <p:cNvPr id="18" name="BlokTextu 17">
            <a:extLst>
              <a:ext uri="{FF2B5EF4-FFF2-40B4-BE49-F238E27FC236}">
                <a16:creationId xmlns:a16="http://schemas.microsoft.com/office/drawing/2014/main" id="{7EB736AE-2FA3-0D89-7D9D-D80FC1D40F3E}"/>
              </a:ext>
            </a:extLst>
          </p:cNvPr>
          <p:cNvSpPr txBox="1"/>
          <p:nvPr/>
        </p:nvSpPr>
        <p:spPr>
          <a:xfrm>
            <a:off x="2383173" y="3680303"/>
            <a:ext cx="8137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</a:t>
            </a:r>
            <a:r>
              <a:rPr lang="sk-SK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Vascular</a:t>
            </a:r>
            <a:r>
              <a:rPr lang="sk-SK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Surgery</a:t>
            </a:r>
            <a:r>
              <a:rPr lang="sk-SK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NÚSCH, Bratislava, Slovakia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67799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24CE9-2080-4F73-E3FE-57735F6E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number of captured bacteria and the sensitivity of individual methods</a:t>
            </a:r>
            <a:endParaRPr lang="sk-SK" b="1" dirty="0"/>
          </a:p>
        </p:txBody>
      </p:sp>
      <p:sp>
        <p:nvSpPr>
          <p:cNvPr id="11" name="Zástupný objekt pre obsah 2">
            <a:extLst>
              <a:ext uri="{FF2B5EF4-FFF2-40B4-BE49-F238E27FC236}">
                <a16:creationId xmlns:a16="http://schemas.microsoft.com/office/drawing/2014/main" id="{1E36806C-6578-DF8E-AA99-916150385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626" y="1995595"/>
            <a:ext cx="4966651" cy="4351338"/>
          </a:xfrm>
        </p:spPr>
        <p:txBody>
          <a:bodyPr>
            <a:normAutofit/>
          </a:bodyPr>
          <a:lstStyle/>
          <a:p>
            <a:r>
              <a:rPr lang="sk-SK" sz="2400" dirty="0" err="1"/>
              <a:t>Total</a:t>
            </a:r>
            <a:r>
              <a:rPr lang="sk-SK" sz="2400" dirty="0"/>
              <a:t> </a:t>
            </a:r>
            <a:r>
              <a:rPr lang="sk-SK" sz="2400" dirty="0" err="1"/>
              <a:t>number</a:t>
            </a:r>
            <a:r>
              <a:rPr lang="sk-SK" sz="2400" dirty="0"/>
              <a:t> of </a:t>
            </a:r>
            <a:r>
              <a:rPr lang="sk-SK" sz="2400" dirty="0" err="1"/>
              <a:t>captured</a:t>
            </a:r>
            <a:r>
              <a:rPr lang="sk-SK" sz="2400" dirty="0"/>
              <a:t> </a:t>
            </a:r>
            <a:r>
              <a:rPr lang="sk-SK" sz="2400" dirty="0" err="1"/>
              <a:t>bacteria</a:t>
            </a:r>
            <a:r>
              <a:rPr lang="sk-SK" sz="2400" dirty="0"/>
              <a:t> </a:t>
            </a:r>
            <a:r>
              <a:rPr lang="sk-SK" sz="2400" b="1" dirty="0"/>
              <a:t>287</a:t>
            </a:r>
          </a:p>
          <a:p>
            <a:r>
              <a:rPr lang="sk-SK" sz="2400" dirty="0" err="1"/>
              <a:t>Number</a:t>
            </a:r>
            <a:r>
              <a:rPr lang="sk-SK" sz="2400" dirty="0"/>
              <a:t> of </a:t>
            </a:r>
            <a:r>
              <a:rPr lang="sk-SK" sz="2400" dirty="0" err="1"/>
              <a:t>bacteria</a:t>
            </a:r>
            <a:r>
              <a:rPr lang="sk-SK" sz="2400" dirty="0"/>
              <a:t> </a:t>
            </a:r>
            <a:r>
              <a:rPr lang="sk-SK" sz="2400" dirty="0" err="1"/>
              <a:t>captured</a:t>
            </a:r>
            <a:r>
              <a:rPr lang="sk-SK" sz="2400" dirty="0"/>
              <a:t> by </a:t>
            </a:r>
            <a:r>
              <a:rPr lang="sk-SK" sz="2400" dirty="0" err="1"/>
              <a:t>sonication</a:t>
            </a:r>
            <a:r>
              <a:rPr lang="sk-SK" sz="2400" dirty="0"/>
              <a:t> </a:t>
            </a:r>
            <a:r>
              <a:rPr lang="sk-SK" sz="2400" b="1" dirty="0"/>
              <a:t>190</a:t>
            </a:r>
          </a:p>
          <a:p>
            <a:r>
              <a:rPr lang="sk-SK" sz="2400" dirty="0" err="1"/>
              <a:t>Number</a:t>
            </a:r>
            <a:r>
              <a:rPr lang="sk-SK" sz="2400" dirty="0"/>
              <a:t> of </a:t>
            </a:r>
            <a:r>
              <a:rPr lang="sk-SK" sz="2400" dirty="0" err="1"/>
              <a:t>bacteria</a:t>
            </a:r>
            <a:r>
              <a:rPr lang="sk-SK" sz="2400" dirty="0"/>
              <a:t> </a:t>
            </a:r>
            <a:r>
              <a:rPr lang="sk-SK" sz="2400" dirty="0" err="1"/>
              <a:t>captured</a:t>
            </a:r>
            <a:r>
              <a:rPr lang="sk-SK" sz="2400" dirty="0"/>
              <a:t> by </a:t>
            </a:r>
            <a:r>
              <a:rPr lang="sk-SK" sz="2400" dirty="0" err="1"/>
              <a:t>swab</a:t>
            </a:r>
            <a:r>
              <a:rPr lang="sk-SK" sz="2400" dirty="0"/>
              <a:t> </a:t>
            </a:r>
            <a:r>
              <a:rPr lang="sk-SK" sz="2400" b="1" dirty="0"/>
              <a:t>97</a:t>
            </a:r>
          </a:p>
          <a:p>
            <a:endParaRPr lang="sk-SK" sz="2400" dirty="0"/>
          </a:p>
          <a:p>
            <a:r>
              <a:rPr lang="sk-SK" sz="2400" dirty="0" err="1"/>
              <a:t>Sensitivity</a:t>
            </a:r>
            <a:r>
              <a:rPr lang="sk-SK" sz="2400" dirty="0"/>
              <a:t> of </a:t>
            </a:r>
            <a:r>
              <a:rPr lang="sk-SK" sz="2400" dirty="0" err="1"/>
              <a:t>sonication</a:t>
            </a:r>
            <a:r>
              <a:rPr lang="sk-SK" sz="2400" dirty="0"/>
              <a:t> </a:t>
            </a:r>
            <a:r>
              <a:rPr lang="sk-SK" sz="2400" b="1" dirty="0"/>
              <a:t>93,6%</a:t>
            </a:r>
          </a:p>
          <a:p>
            <a:r>
              <a:rPr lang="sk-SK" sz="2400" dirty="0" err="1"/>
              <a:t>Sensitivity</a:t>
            </a:r>
            <a:r>
              <a:rPr lang="sk-SK" sz="2400" dirty="0"/>
              <a:t> of </a:t>
            </a:r>
            <a:r>
              <a:rPr lang="sk-SK" sz="2400" dirty="0" err="1"/>
              <a:t>swabs</a:t>
            </a:r>
            <a:r>
              <a:rPr lang="sk-SK" sz="2400" dirty="0"/>
              <a:t> </a:t>
            </a:r>
            <a:r>
              <a:rPr lang="sk-SK" sz="2400" b="1" dirty="0"/>
              <a:t>48%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130D74B4-9685-9E0E-AFC6-B851D8920C7D}"/>
              </a:ext>
            </a:extLst>
          </p:cNvPr>
          <p:cNvSpPr/>
          <p:nvPr/>
        </p:nvSpPr>
        <p:spPr>
          <a:xfrm>
            <a:off x="406625" y="4760536"/>
            <a:ext cx="4382189" cy="5201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Obdĺžnik 12">
            <a:extLst>
              <a:ext uri="{FF2B5EF4-FFF2-40B4-BE49-F238E27FC236}">
                <a16:creationId xmlns:a16="http://schemas.microsoft.com/office/drawing/2014/main" id="{6CBDD666-2EBE-021E-A142-E08EABCFB0EF}"/>
              </a:ext>
            </a:extLst>
          </p:cNvPr>
          <p:cNvSpPr/>
          <p:nvPr/>
        </p:nvSpPr>
        <p:spPr>
          <a:xfrm>
            <a:off x="406626" y="2837468"/>
            <a:ext cx="4382189" cy="6693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F324D11-2F32-04DC-E241-871983592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95" y="1995595"/>
            <a:ext cx="6300014" cy="3710008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355CFB80-96AE-A01E-13E5-0DB2DCDBF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54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51C542-A6C4-2258-2617-BDA18632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most frequently captured bacteria</a:t>
            </a:r>
            <a:r>
              <a:rPr lang="sk-SK" b="1" dirty="0"/>
              <a:t> </a:t>
            </a:r>
            <a:r>
              <a:rPr lang="en-US" b="1" dirty="0"/>
              <a:t>by the method of sonication and swab</a:t>
            </a:r>
            <a:endParaRPr lang="sk-SK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AFB5CE8F-B4A9-387A-B658-EF2800968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61" y="1783078"/>
            <a:ext cx="3956717" cy="4646508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30497481-11B8-91D3-446E-54F1E22E5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82" y="1858492"/>
            <a:ext cx="5967357" cy="4543628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9363020A-68CE-A9FC-4791-440744118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2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BB278D-138A-E863-C3DE-B02833F80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80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most </a:t>
            </a:r>
            <a:r>
              <a:rPr lang="sk-SK" b="1" dirty="0" err="1"/>
              <a:t>frequently</a:t>
            </a:r>
            <a:r>
              <a:rPr lang="en-US" b="1" dirty="0"/>
              <a:t> captured resistant and multidrug-resistant forms of bacteria </a:t>
            </a:r>
            <a:r>
              <a:rPr lang="sk-SK" b="1" dirty="0"/>
              <a:t>by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method</a:t>
            </a:r>
            <a:r>
              <a:rPr lang="sk-SK" b="1" dirty="0"/>
              <a:t> of</a:t>
            </a:r>
            <a:r>
              <a:rPr lang="en-US" b="1" dirty="0"/>
              <a:t> sonication and swab</a:t>
            </a:r>
            <a:endParaRPr lang="sk-SK" b="1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11918C82-DA99-EF1B-0867-EF639255D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08" y="2280815"/>
            <a:ext cx="3911221" cy="2875646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C85372BF-8C55-E3B1-DA57-D0E66464A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56" y="2250342"/>
            <a:ext cx="7268222" cy="421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07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F94C3-6C38-15B4-BE58-E9EDAED18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Antibiotic treatment according to the sonication of the ceramic </a:t>
            </a:r>
            <a:r>
              <a:rPr lang="sk-SK" b="1" dirty="0" err="1"/>
              <a:t>dressing</a:t>
            </a:r>
            <a:r>
              <a:rPr lang="sk-SK" b="1" dirty="0"/>
              <a:t> CERDAK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E3F0E346-F797-5291-A1E2-84160346276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13 out of 15 cases, antibiotic treatment was adjusted or initiated based on the results of the sonication of the ceramic </a:t>
            </a:r>
            <a:r>
              <a:rPr lang="sk-SK" dirty="0" err="1"/>
              <a:t>dressing</a:t>
            </a:r>
            <a:endParaRPr lang="sk-SK"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C4FD96C2-78FA-EA52-FBFB-469C44140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1F172787-DF94-409C-3FE1-B15E999DF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99" y="2911396"/>
            <a:ext cx="8237402" cy="358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04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9E541-331E-9192-1E0C-1DB285DA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844"/>
            <a:ext cx="10515600" cy="1325563"/>
          </a:xfrm>
        </p:spPr>
        <p:txBody>
          <a:bodyPr/>
          <a:lstStyle/>
          <a:p>
            <a:r>
              <a:rPr lang="en-US" b="1" dirty="0"/>
              <a:t>The success of treatment according to the sonication of the ceramic </a:t>
            </a:r>
            <a:r>
              <a:rPr lang="sk-SK" b="1" dirty="0" err="1"/>
              <a:t>dressing</a:t>
            </a:r>
            <a:r>
              <a:rPr lang="sk-SK" b="1" dirty="0"/>
              <a:t> CERDAK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5442CBC-2DE2-A147-E065-E227E882D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039"/>
            <a:ext cx="10515600" cy="4351338"/>
          </a:xfrm>
        </p:spPr>
        <p:txBody>
          <a:bodyPr/>
          <a:lstStyle/>
          <a:p>
            <a:r>
              <a:rPr lang="en-US" sz="2600" dirty="0"/>
              <a:t>In 13 cases, </a:t>
            </a:r>
            <a:r>
              <a:rPr lang="en-US" sz="2600" b="1" dirty="0"/>
              <a:t>antibiotic treatment was adjusted or initiated based on the results of </a:t>
            </a:r>
            <a:r>
              <a:rPr lang="sk-SK" sz="2600" b="1" dirty="0" err="1"/>
              <a:t>sonication</a:t>
            </a:r>
            <a:r>
              <a:rPr lang="en-US" sz="2600" b="1" dirty="0"/>
              <a:t> of the ceramic </a:t>
            </a:r>
            <a:r>
              <a:rPr lang="sk-SK" sz="2600" b="1" dirty="0" err="1"/>
              <a:t>dressing</a:t>
            </a:r>
            <a:r>
              <a:rPr lang="en-US" sz="2600" dirty="0"/>
              <a:t>, 9 wounds healed completely during the monitor</a:t>
            </a:r>
            <a:r>
              <a:rPr lang="sk-SK" sz="2600" dirty="0" err="1"/>
              <a:t>ed</a:t>
            </a:r>
            <a:r>
              <a:rPr lang="en-US" sz="2600" dirty="0"/>
              <a:t> period, which represents </a:t>
            </a:r>
            <a:r>
              <a:rPr lang="en-US" sz="2600" b="1" dirty="0"/>
              <a:t>69.23%</a:t>
            </a:r>
            <a:endParaRPr lang="sk-SK" sz="2600" dirty="0"/>
          </a:p>
          <a:p>
            <a:r>
              <a:rPr lang="en-US" sz="2600" dirty="0"/>
              <a:t>In 14 cases, we relied solely on the local antimicrobial effect of the </a:t>
            </a:r>
            <a:r>
              <a:rPr lang="en-US" sz="2600" b="1" dirty="0"/>
              <a:t>ceramic </a:t>
            </a:r>
            <a:r>
              <a:rPr lang="sk-SK" sz="2600" b="1" dirty="0" err="1"/>
              <a:t>dressing</a:t>
            </a:r>
            <a:r>
              <a:rPr lang="en-US" sz="2600" dirty="0"/>
              <a:t>, 9 wounds healed completely during the monitoring period, which represents </a:t>
            </a:r>
            <a:r>
              <a:rPr lang="en-US" sz="2600" b="1" dirty="0"/>
              <a:t>64.29%</a:t>
            </a:r>
            <a:endParaRPr lang="sk-SK" sz="2600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D75E6F8-021A-1F85-49EB-F87F38C83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EC2D4A3A-73B6-C13A-9857-1148D1822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471" y="4310358"/>
            <a:ext cx="8523058" cy="21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8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C6E97325-8353-30E9-0825-098BC3FDC1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6" r="19888" b="3149"/>
          <a:stretch/>
        </p:blipFill>
        <p:spPr>
          <a:xfrm rot="16200000">
            <a:off x="-776001" y="2833752"/>
            <a:ext cx="4700449" cy="2939729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7BBD0444-D395-E54E-2513-A1A328F0B0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" t="-879" r="24127" b="1"/>
          <a:stretch/>
        </p:blipFill>
        <p:spPr>
          <a:xfrm rot="16200000">
            <a:off x="2270802" y="2799467"/>
            <a:ext cx="4713945" cy="3021796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D3D9292E-8D0B-7920-1784-C6048687A8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2" t="8707" r="13564" b="9570"/>
          <a:stretch/>
        </p:blipFill>
        <p:spPr>
          <a:xfrm rot="16200000">
            <a:off x="5295918" y="2978961"/>
            <a:ext cx="4706701" cy="2649309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81628AEE-A038-4F35-11E4-BEB255E308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95" t="11230" b="8366"/>
          <a:stretch/>
        </p:blipFill>
        <p:spPr>
          <a:xfrm rot="16200000">
            <a:off x="8202551" y="2782248"/>
            <a:ext cx="4705826" cy="3064354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3BA5B927-6930-4629-95D1-2EDF9EC6D0FB}"/>
              </a:ext>
            </a:extLst>
          </p:cNvPr>
          <p:cNvSpPr txBox="1"/>
          <p:nvPr/>
        </p:nvSpPr>
        <p:spPr>
          <a:xfrm>
            <a:off x="1654673" y="388794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dirty="0" err="1"/>
              <a:t>Healed</a:t>
            </a:r>
            <a:r>
              <a:rPr lang="sk-SK" sz="2400" b="1" dirty="0"/>
              <a:t> in 42 </a:t>
            </a:r>
            <a:r>
              <a:rPr lang="sk-SK" sz="2400" b="1" dirty="0" err="1"/>
              <a:t>days</a:t>
            </a:r>
            <a:endParaRPr lang="sk-SK" sz="1800" dirty="0"/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788C1126-80BA-9D42-5C45-FBC5D134D6C7}"/>
              </a:ext>
            </a:extLst>
          </p:cNvPr>
          <p:cNvSpPr txBox="1"/>
          <p:nvPr/>
        </p:nvSpPr>
        <p:spPr>
          <a:xfrm>
            <a:off x="8127206" y="388793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dirty="0" err="1"/>
              <a:t>Heald</a:t>
            </a:r>
            <a:r>
              <a:rPr lang="sk-SK" sz="2400" b="1" dirty="0"/>
              <a:t> in 48 </a:t>
            </a:r>
            <a:r>
              <a:rPr lang="sk-SK" sz="2400" b="1" dirty="0" err="1"/>
              <a:t>days</a:t>
            </a:r>
            <a:endParaRPr lang="sk-SK" sz="1800" dirty="0"/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E7EB7040-1EEC-4A19-45E5-9D9B5F53D28B}"/>
              </a:ext>
            </a:extLst>
          </p:cNvPr>
          <p:cNvSpPr txBox="1"/>
          <p:nvPr/>
        </p:nvSpPr>
        <p:spPr>
          <a:xfrm>
            <a:off x="104358" y="6284260"/>
            <a:ext cx="7322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 dirty="0"/>
              <a:t>12.2.2024</a:t>
            </a:r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id="{76E5CE4C-6588-97A8-21B9-7CEED121C4C4}"/>
              </a:ext>
            </a:extLst>
          </p:cNvPr>
          <p:cNvSpPr txBox="1"/>
          <p:nvPr/>
        </p:nvSpPr>
        <p:spPr>
          <a:xfrm>
            <a:off x="6324614" y="6270009"/>
            <a:ext cx="7337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 dirty="0"/>
              <a:t>24.1.2024</a:t>
            </a:r>
            <a:endParaRPr lang="sk-SK" dirty="0"/>
          </a:p>
        </p:txBody>
      </p:sp>
      <p:sp>
        <p:nvSpPr>
          <p:cNvPr id="18" name="BlokTextu 17">
            <a:extLst>
              <a:ext uri="{FF2B5EF4-FFF2-40B4-BE49-F238E27FC236}">
                <a16:creationId xmlns:a16="http://schemas.microsoft.com/office/drawing/2014/main" id="{B41D7A52-7353-858F-AD8F-3B1C8B875988}"/>
              </a:ext>
            </a:extLst>
          </p:cNvPr>
          <p:cNvSpPr txBox="1"/>
          <p:nvPr/>
        </p:nvSpPr>
        <p:spPr>
          <a:xfrm>
            <a:off x="9023287" y="6269757"/>
            <a:ext cx="7337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 dirty="0"/>
              <a:t>12.3.2024</a:t>
            </a:r>
            <a:endParaRPr lang="sk-SK" dirty="0"/>
          </a:p>
        </p:txBody>
      </p:sp>
      <p:sp>
        <p:nvSpPr>
          <p:cNvPr id="20" name="BlokTextu 19">
            <a:extLst>
              <a:ext uri="{FF2B5EF4-FFF2-40B4-BE49-F238E27FC236}">
                <a16:creationId xmlns:a16="http://schemas.microsoft.com/office/drawing/2014/main" id="{8C9BB77E-1A32-6FC3-9B6F-059CC61EC371}"/>
              </a:ext>
            </a:extLst>
          </p:cNvPr>
          <p:cNvSpPr txBox="1"/>
          <p:nvPr/>
        </p:nvSpPr>
        <p:spPr>
          <a:xfrm>
            <a:off x="3997658" y="6255758"/>
            <a:ext cx="8259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 dirty="0"/>
              <a:t>25.3.2024</a:t>
            </a:r>
          </a:p>
        </p:txBody>
      </p:sp>
      <p:sp>
        <p:nvSpPr>
          <p:cNvPr id="21" name="BlokTextu 20">
            <a:extLst>
              <a:ext uri="{FF2B5EF4-FFF2-40B4-BE49-F238E27FC236}">
                <a16:creationId xmlns:a16="http://schemas.microsoft.com/office/drawing/2014/main" id="{CB9D16A2-E954-78CF-61BA-51F34C233953}"/>
              </a:ext>
            </a:extLst>
          </p:cNvPr>
          <p:cNvSpPr txBox="1"/>
          <p:nvPr/>
        </p:nvSpPr>
        <p:spPr>
          <a:xfrm>
            <a:off x="1043709" y="921993"/>
            <a:ext cx="386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Dehicence</a:t>
            </a:r>
            <a:r>
              <a:rPr lang="sk-SK" dirty="0"/>
              <a:t> in </a:t>
            </a:r>
            <a:r>
              <a:rPr lang="sk-SK" dirty="0" err="1"/>
              <a:t>groin</a:t>
            </a:r>
            <a:r>
              <a:rPr lang="sk-SK" dirty="0"/>
              <a:t> </a:t>
            </a:r>
            <a:r>
              <a:rPr lang="sk-SK" dirty="0" err="1"/>
              <a:t>area</a:t>
            </a:r>
            <a:r>
              <a:rPr lang="sk-SK" dirty="0"/>
              <a:t> </a:t>
            </a:r>
            <a:r>
              <a:rPr lang="sk-SK" dirty="0" err="1"/>
              <a:t>after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revascularisation</a:t>
            </a:r>
            <a:endParaRPr lang="sk-SK" dirty="0"/>
          </a:p>
        </p:txBody>
      </p:sp>
      <p:sp>
        <p:nvSpPr>
          <p:cNvPr id="22" name="BlokTextu 21">
            <a:extLst>
              <a:ext uri="{FF2B5EF4-FFF2-40B4-BE49-F238E27FC236}">
                <a16:creationId xmlns:a16="http://schemas.microsoft.com/office/drawing/2014/main" id="{2FA2E537-CFC4-432D-39B0-9A46C1BB545C}"/>
              </a:ext>
            </a:extLst>
          </p:cNvPr>
          <p:cNvSpPr txBox="1"/>
          <p:nvPr/>
        </p:nvSpPr>
        <p:spPr>
          <a:xfrm>
            <a:off x="7248945" y="860141"/>
            <a:ext cx="426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Dehiscenece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wound</a:t>
            </a:r>
            <a:r>
              <a:rPr lang="sk-SK" dirty="0"/>
              <a:t> </a:t>
            </a:r>
            <a:r>
              <a:rPr lang="sk-SK" dirty="0" err="1"/>
              <a:t>after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GSV </a:t>
            </a:r>
            <a:r>
              <a:rPr lang="sk-SK" dirty="0" err="1"/>
              <a:t>harvesting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CABG </a:t>
            </a:r>
          </a:p>
        </p:txBody>
      </p:sp>
      <p:sp>
        <p:nvSpPr>
          <p:cNvPr id="23" name="Obdĺžnik 22">
            <a:extLst>
              <a:ext uri="{FF2B5EF4-FFF2-40B4-BE49-F238E27FC236}">
                <a16:creationId xmlns:a16="http://schemas.microsoft.com/office/drawing/2014/main" id="{A2D25391-08EF-0FDB-C670-C26B88F07140}"/>
              </a:ext>
            </a:extLst>
          </p:cNvPr>
          <p:cNvSpPr/>
          <p:nvPr/>
        </p:nvSpPr>
        <p:spPr>
          <a:xfrm>
            <a:off x="535710" y="274759"/>
            <a:ext cx="4627418" cy="13835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4" name="Obdĺžnik 23">
            <a:extLst>
              <a:ext uri="{FF2B5EF4-FFF2-40B4-BE49-F238E27FC236}">
                <a16:creationId xmlns:a16="http://schemas.microsoft.com/office/drawing/2014/main" id="{EC55314E-5E92-5060-A85F-8A2A4F354CF6}"/>
              </a:ext>
            </a:extLst>
          </p:cNvPr>
          <p:cNvSpPr/>
          <p:nvPr/>
        </p:nvSpPr>
        <p:spPr>
          <a:xfrm>
            <a:off x="6889367" y="274759"/>
            <a:ext cx="4627418" cy="13835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7" name="Obdĺžnik 26">
            <a:extLst>
              <a:ext uri="{FF2B5EF4-FFF2-40B4-BE49-F238E27FC236}">
                <a16:creationId xmlns:a16="http://schemas.microsoft.com/office/drawing/2014/main" id="{1AE401F9-B1F8-89E8-D0CA-6207A60BD078}"/>
              </a:ext>
            </a:extLst>
          </p:cNvPr>
          <p:cNvSpPr/>
          <p:nvPr/>
        </p:nvSpPr>
        <p:spPr>
          <a:xfrm>
            <a:off x="104359" y="1950264"/>
            <a:ext cx="6034316" cy="471707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8" name="Obdĺžnik 27">
            <a:extLst>
              <a:ext uri="{FF2B5EF4-FFF2-40B4-BE49-F238E27FC236}">
                <a16:creationId xmlns:a16="http://schemas.microsoft.com/office/drawing/2014/main" id="{F85EDC39-9E0D-24B6-3652-C7FE732F66AC}"/>
              </a:ext>
            </a:extLst>
          </p:cNvPr>
          <p:cNvSpPr/>
          <p:nvPr/>
        </p:nvSpPr>
        <p:spPr>
          <a:xfrm>
            <a:off x="6324612" y="1951828"/>
            <a:ext cx="5763029" cy="471707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64079A5F-E780-EB39-B6A9-D3364F3C88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1254" y="1987713"/>
            <a:ext cx="388049" cy="89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01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FFB861-7C54-5718-105C-3144D4232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In </a:t>
            </a:r>
            <a:r>
              <a:rPr lang="sk-SK" b="1" dirty="0" err="1"/>
              <a:t>conclusion</a:t>
            </a:r>
            <a:br>
              <a:rPr lang="sk-SK" b="1" dirty="0"/>
            </a:br>
            <a:r>
              <a:rPr lang="sk-SK" b="1" dirty="0" err="1"/>
              <a:t>Sonication</a:t>
            </a:r>
            <a:r>
              <a:rPr lang="sk-SK" b="1" dirty="0"/>
              <a:t> of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ceramic</a:t>
            </a:r>
            <a:r>
              <a:rPr lang="sk-SK" b="1" dirty="0"/>
              <a:t> </a:t>
            </a:r>
            <a:r>
              <a:rPr lang="sk-SK" b="1" dirty="0" err="1"/>
              <a:t>wound</a:t>
            </a:r>
            <a:r>
              <a:rPr lang="sk-SK" b="1" dirty="0"/>
              <a:t> </a:t>
            </a:r>
            <a:r>
              <a:rPr lang="sk-SK" b="1" dirty="0" err="1"/>
              <a:t>dressing</a:t>
            </a:r>
            <a:r>
              <a:rPr lang="sk-SK" b="1" dirty="0"/>
              <a:t> CERDAK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87C6EAC-C09D-E8B7-1650-95E6721F4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9186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It is </a:t>
            </a:r>
            <a:r>
              <a:rPr lang="en-US" b="1" dirty="0"/>
              <a:t>more sensitive in capturing bacteria than a swab </a:t>
            </a:r>
            <a:r>
              <a:rPr lang="en-US" dirty="0"/>
              <a:t>and achieves a </a:t>
            </a:r>
            <a:r>
              <a:rPr lang="en-US" b="1" dirty="0"/>
              <a:t>sensitivity of up to 93.6% </a:t>
            </a:r>
            <a:r>
              <a:rPr lang="en-US" dirty="0"/>
              <a:t>compared to a swab's sensitivity of 48% </a:t>
            </a:r>
            <a:r>
              <a:rPr lang="sk-SK" dirty="0"/>
              <a:t>       </a:t>
            </a:r>
            <a:r>
              <a:rPr lang="en-US" dirty="0"/>
              <a:t>(p &lt; 0.05). </a:t>
            </a:r>
            <a:endParaRPr lang="sk-SK" dirty="0"/>
          </a:p>
          <a:p>
            <a:r>
              <a:rPr lang="en-US" dirty="0"/>
              <a:t>It is also </a:t>
            </a:r>
            <a:r>
              <a:rPr lang="en-US" b="1" dirty="0"/>
              <a:t>more sensitive in capturing resistant and multi-</a:t>
            </a:r>
            <a:r>
              <a:rPr lang="sk-SK" b="1" dirty="0" err="1"/>
              <a:t>drug</a:t>
            </a:r>
            <a:r>
              <a:rPr lang="sk-SK" b="1" dirty="0"/>
              <a:t> </a:t>
            </a:r>
            <a:r>
              <a:rPr lang="en-US" b="1" dirty="0"/>
              <a:t>resistant bacteria</a:t>
            </a:r>
            <a:r>
              <a:rPr lang="en-US" dirty="0"/>
              <a:t> than a swab (p &lt; 0.05). </a:t>
            </a:r>
            <a:endParaRPr lang="sk-SK" dirty="0"/>
          </a:p>
          <a:p>
            <a:r>
              <a:rPr lang="en-US" dirty="0"/>
              <a:t>According to the method of sonication of the ceramic </a:t>
            </a:r>
            <a:r>
              <a:rPr lang="sk-SK" dirty="0" err="1"/>
              <a:t>dressing</a:t>
            </a:r>
            <a:r>
              <a:rPr lang="en-US" dirty="0"/>
              <a:t>, we were the first to rationally treat wounds with antibiotics with a healing success rate of almost </a:t>
            </a:r>
            <a:r>
              <a:rPr lang="en-US" b="1" dirty="0"/>
              <a:t>69.23%</a:t>
            </a:r>
            <a:r>
              <a:rPr lang="en-US" dirty="0"/>
              <a:t> in the monitored period. </a:t>
            </a:r>
            <a:endParaRPr lang="sk-SK" dirty="0"/>
          </a:p>
          <a:p>
            <a:r>
              <a:rPr lang="en-US" dirty="0"/>
              <a:t>By combining the method of sonication of the ceramic </a:t>
            </a:r>
            <a:r>
              <a:rPr lang="sk-SK" dirty="0" err="1"/>
              <a:t>dressing</a:t>
            </a:r>
            <a:r>
              <a:rPr lang="en-US" dirty="0"/>
              <a:t> with local treatment of infected wounds using ceramic </a:t>
            </a:r>
            <a:r>
              <a:rPr lang="sk-SK" dirty="0" err="1"/>
              <a:t>dressing</a:t>
            </a:r>
            <a:r>
              <a:rPr lang="en-US" dirty="0"/>
              <a:t>, </a:t>
            </a:r>
            <a:r>
              <a:rPr lang="en-US" b="1" dirty="0"/>
              <a:t>complete healing occurred in 18 out of 29</a:t>
            </a:r>
            <a:r>
              <a:rPr lang="en-US" dirty="0"/>
              <a:t> monitored wounds within the observed period, with an </a:t>
            </a:r>
            <a:r>
              <a:rPr lang="en-US" b="1" dirty="0"/>
              <a:t>average healing time of up to 42 days</a:t>
            </a:r>
            <a:r>
              <a:rPr lang="sk-SK" b="1" dirty="0"/>
              <a:t>            </a:t>
            </a:r>
            <a:r>
              <a:rPr lang="en-US" dirty="0"/>
              <a:t>(p &lt; 0.05)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10D55896-C3F5-B313-37CC-6E2EB7E83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07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F2261B09-55F3-5D25-E206-F35117659A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4" b="2529"/>
          <a:stretch/>
        </p:blipFill>
        <p:spPr>
          <a:xfrm>
            <a:off x="0" y="1"/>
            <a:ext cx="12210834" cy="6858000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A421C138-1DD0-0761-09E3-BBBABA1C1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4390" y="400811"/>
            <a:ext cx="1103472" cy="1487553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3C2AD308-7AB9-1863-4C8F-55AC3A1D8AC7}"/>
              </a:ext>
            </a:extLst>
          </p:cNvPr>
          <p:cNvSpPr txBox="1"/>
          <p:nvPr/>
        </p:nvSpPr>
        <p:spPr>
          <a:xfrm>
            <a:off x="1013011" y="708212"/>
            <a:ext cx="69903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400" dirty="0" err="1"/>
              <a:t>Thank</a:t>
            </a:r>
            <a:r>
              <a:rPr lang="sk-SK" sz="4400" dirty="0"/>
              <a:t> </a:t>
            </a:r>
            <a:r>
              <a:rPr lang="sk-SK" sz="4400" dirty="0" err="1"/>
              <a:t>you</a:t>
            </a:r>
            <a:r>
              <a:rPr lang="sk-SK" sz="4400" dirty="0"/>
              <a:t> </a:t>
            </a:r>
            <a:r>
              <a:rPr lang="sk-SK" sz="4400" dirty="0" err="1"/>
              <a:t>for</a:t>
            </a:r>
            <a:r>
              <a:rPr lang="sk-SK" sz="4400" dirty="0"/>
              <a:t> </a:t>
            </a:r>
            <a:r>
              <a:rPr lang="sk-SK" sz="4400" dirty="0" err="1"/>
              <a:t>your</a:t>
            </a:r>
            <a:r>
              <a:rPr lang="sk-SK" sz="4400" dirty="0"/>
              <a:t> </a:t>
            </a:r>
            <a:r>
              <a:rPr lang="sk-SK" sz="4400" dirty="0" err="1"/>
              <a:t>attention</a:t>
            </a:r>
            <a:r>
              <a:rPr lang="sk-SK" sz="4400" dirty="0"/>
              <a:t>!</a:t>
            </a:r>
          </a:p>
          <a:p>
            <a:r>
              <a:rPr lang="sk-SK" sz="4400" dirty="0" err="1"/>
              <a:t>Safe</a:t>
            </a:r>
            <a:r>
              <a:rPr lang="sk-SK" sz="4400" dirty="0"/>
              <a:t> </a:t>
            </a:r>
            <a:r>
              <a:rPr lang="sk-SK" sz="4400" dirty="0" err="1"/>
              <a:t>travel</a:t>
            </a:r>
            <a:r>
              <a:rPr lang="sk-SK" sz="4400" dirty="0"/>
              <a:t> </a:t>
            </a:r>
            <a:r>
              <a:rPr lang="sk-SK" sz="4400" dirty="0" err="1"/>
              <a:t>home</a:t>
            </a:r>
            <a:endParaRPr lang="sk-SK" sz="4400" dirty="0"/>
          </a:p>
        </p:txBody>
      </p:sp>
    </p:spTree>
    <p:extLst>
      <p:ext uri="{BB962C8B-B14F-4D97-AF65-F5344CB8AC3E}">
        <p14:creationId xmlns:p14="http://schemas.microsoft.com/office/powerpoint/2010/main" val="341130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6FF11-AEE6-F2E5-C85D-2EB64BD9E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</a:t>
            </a:r>
            <a:r>
              <a:rPr lang="sk-SK" b="1" dirty="0" err="1"/>
              <a:t>limitations</a:t>
            </a:r>
            <a:r>
              <a:rPr lang="en-US" b="1" dirty="0"/>
              <a:t> of bacterial diagnostics in </a:t>
            </a:r>
            <a:r>
              <a:rPr lang="sk-SK" b="1" dirty="0" err="1"/>
              <a:t>infected</a:t>
            </a:r>
            <a:r>
              <a:rPr lang="sk-SK" b="1" dirty="0"/>
              <a:t> </a:t>
            </a:r>
            <a:r>
              <a:rPr lang="sk-SK" b="1" dirty="0" err="1"/>
              <a:t>wounds</a:t>
            </a:r>
            <a:endParaRPr lang="sk-SK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B86FEBC-44DB-982E-4DF4-1BFB271F9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4452" y="4504571"/>
            <a:ext cx="9647548" cy="615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400" dirty="0">
                <a:solidFill>
                  <a:srgbClr val="FF0000"/>
                </a:solidFill>
              </a:rPr>
              <a:t>40-60%</a:t>
            </a:r>
            <a:r>
              <a:rPr lang="sk-SK" sz="2400" dirty="0"/>
              <a:t>                              70-90%                                        89-94%             </a:t>
            </a: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096A5571-CA73-CC31-2CA2-6283C8A4E438}"/>
              </a:ext>
            </a:extLst>
          </p:cNvPr>
          <p:cNvSpPr txBox="1">
            <a:spLocks/>
          </p:cNvSpPr>
          <p:nvPr/>
        </p:nvSpPr>
        <p:spPr>
          <a:xfrm>
            <a:off x="5077905" y="3707909"/>
            <a:ext cx="2601798" cy="615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k-SK" sz="2400" b="1" dirty="0" err="1"/>
              <a:t>Wound</a:t>
            </a:r>
            <a:r>
              <a:rPr lang="sk-SK" sz="2400" b="1" dirty="0"/>
              <a:t> </a:t>
            </a:r>
            <a:r>
              <a:rPr lang="sk-SK" sz="2400" b="1" dirty="0" err="1"/>
              <a:t>biopsy</a:t>
            </a:r>
            <a:endParaRPr lang="sk-SK" sz="2400" b="1" dirty="0"/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E5022057-7FA5-1D56-BD5F-9BA4616FB230}"/>
              </a:ext>
            </a:extLst>
          </p:cNvPr>
          <p:cNvSpPr txBox="1">
            <a:spLocks/>
          </p:cNvSpPr>
          <p:nvPr/>
        </p:nvSpPr>
        <p:spPr>
          <a:xfrm>
            <a:off x="1121004" y="2586136"/>
            <a:ext cx="10515600" cy="615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b="1" dirty="0"/>
              <a:t>               Standard </a:t>
            </a:r>
            <a:r>
              <a:rPr lang="sk-SK" b="1" dirty="0" err="1"/>
              <a:t>methods</a:t>
            </a:r>
            <a:r>
              <a:rPr lang="sk-SK" b="1" dirty="0"/>
              <a:t>                                      </a:t>
            </a:r>
            <a:r>
              <a:rPr lang="sk-SK" b="1" dirty="0" err="1"/>
              <a:t>Alternative</a:t>
            </a:r>
            <a:r>
              <a:rPr lang="sk-SK" b="1" dirty="0"/>
              <a:t> </a:t>
            </a:r>
            <a:r>
              <a:rPr lang="sk-SK" b="1" dirty="0" err="1"/>
              <a:t>methods</a:t>
            </a:r>
            <a:endParaRPr lang="sk-SK" b="1" dirty="0"/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2CEABC20-CB6F-69F6-3E2F-6C782F0E86EF}"/>
              </a:ext>
            </a:extLst>
          </p:cNvPr>
          <p:cNvCxnSpPr/>
          <p:nvPr/>
        </p:nvCxnSpPr>
        <p:spPr>
          <a:xfrm>
            <a:off x="-36137" y="3243385"/>
            <a:ext cx="12264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C9A3E5FA-8B97-9E20-AC4E-B3A316905B41}"/>
              </a:ext>
            </a:extLst>
          </p:cNvPr>
          <p:cNvCxnSpPr>
            <a:cxnSpLocks/>
          </p:cNvCxnSpPr>
          <p:nvPr/>
        </p:nvCxnSpPr>
        <p:spPr>
          <a:xfrm>
            <a:off x="7447175" y="2516957"/>
            <a:ext cx="0" cy="2527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ok 9">
            <a:extLst>
              <a:ext uri="{FF2B5EF4-FFF2-40B4-BE49-F238E27FC236}">
                <a16:creationId xmlns:a16="http://schemas.microsoft.com/office/drawing/2014/main" id="{FA594E48-4032-E5F4-866C-414A2F7EE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  <p:sp>
        <p:nvSpPr>
          <p:cNvPr id="8" name="Zástupný objekt pre obsah 2">
            <a:extLst>
              <a:ext uri="{FF2B5EF4-FFF2-40B4-BE49-F238E27FC236}">
                <a16:creationId xmlns:a16="http://schemas.microsoft.com/office/drawing/2014/main" id="{476CA3FA-F993-4B83-9FA5-F60160C02104}"/>
              </a:ext>
            </a:extLst>
          </p:cNvPr>
          <p:cNvSpPr txBox="1">
            <a:spLocks/>
          </p:cNvSpPr>
          <p:nvPr/>
        </p:nvSpPr>
        <p:spPr>
          <a:xfrm>
            <a:off x="1579775" y="3707908"/>
            <a:ext cx="2923563" cy="615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k-SK" sz="2400" b="1" dirty="0"/>
              <a:t>        </a:t>
            </a:r>
            <a:r>
              <a:rPr lang="sk-SK" sz="2400" b="1" dirty="0" err="1"/>
              <a:t>Wound</a:t>
            </a:r>
            <a:r>
              <a:rPr lang="sk-SK" sz="2400" b="1" dirty="0"/>
              <a:t> </a:t>
            </a:r>
            <a:r>
              <a:rPr lang="sk-SK" sz="2400" b="1" dirty="0" err="1"/>
              <a:t>swab</a:t>
            </a:r>
            <a:endParaRPr lang="sk-SK" sz="2400" b="1" dirty="0"/>
          </a:p>
        </p:txBody>
      </p:sp>
      <p:sp>
        <p:nvSpPr>
          <p:cNvPr id="9" name="Zástupný objekt pre obsah 2">
            <a:extLst>
              <a:ext uri="{FF2B5EF4-FFF2-40B4-BE49-F238E27FC236}">
                <a16:creationId xmlns:a16="http://schemas.microsoft.com/office/drawing/2014/main" id="{E780998D-63CD-2979-0153-5AD96E525F4E}"/>
              </a:ext>
            </a:extLst>
          </p:cNvPr>
          <p:cNvSpPr txBox="1">
            <a:spLocks/>
          </p:cNvSpPr>
          <p:nvPr/>
        </p:nvSpPr>
        <p:spPr>
          <a:xfrm>
            <a:off x="8254270" y="3399950"/>
            <a:ext cx="3382334" cy="767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k-SK" sz="2400" b="1" dirty="0" err="1"/>
              <a:t>Sonication</a:t>
            </a:r>
            <a:r>
              <a:rPr lang="sk-SK" sz="2400" b="1" dirty="0"/>
              <a:t> of </a:t>
            </a:r>
            <a:r>
              <a:rPr lang="sk-SK" sz="2400" b="1" dirty="0" err="1"/>
              <a:t>the</a:t>
            </a:r>
            <a:r>
              <a:rPr lang="sk-SK" sz="2400" b="1" dirty="0"/>
              <a:t> </a:t>
            </a:r>
            <a:r>
              <a:rPr lang="sk-SK" sz="2400" b="1" dirty="0" err="1"/>
              <a:t>ceramic</a:t>
            </a:r>
            <a:r>
              <a:rPr lang="sk-SK" sz="2400" b="1" dirty="0"/>
              <a:t> </a:t>
            </a:r>
            <a:r>
              <a:rPr lang="sk-SK" sz="2400" b="1" dirty="0" err="1"/>
              <a:t>dressing</a:t>
            </a:r>
            <a:r>
              <a:rPr lang="sk-SK" sz="2400" b="1" dirty="0"/>
              <a:t> CERDAK          </a:t>
            </a:r>
          </a:p>
        </p:txBody>
      </p:sp>
      <p:sp>
        <p:nvSpPr>
          <p:cNvPr id="11" name="Zástupný objekt pre obsah 2">
            <a:extLst>
              <a:ext uri="{FF2B5EF4-FFF2-40B4-BE49-F238E27FC236}">
                <a16:creationId xmlns:a16="http://schemas.microsoft.com/office/drawing/2014/main" id="{F2F75B86-F357-50C0-39EC-AF5875DDAAF8}"/>
              </a:ext>
            </a:extLst>
          </p:cNvPr>
          <p:cNvSpPr txBox="1">
            <a:spLocks/>
          </p:cNvSpPr>
          <p:nvPr/>
        </p:nvSpPr>
        <p:spPr>
          <a:xfrm>
            <a:off x="334184" y="4480388"/>
            <a:ext cx="2923563" cy="615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k-SK" sz="2400" dirty="0" err="1"/>
              <a:t>Sensitivity</a:t>
            </a:r>
            <a:endParaRPr lang="sk-SK" sz="2400" dirty="0"/>
          </a:p>
        </p:txBody>
      </p:sp>
      <p:cxnSp>
        <p:nvCxnSpPr>
          <p:cNvPr id="12" name="Rovná spojnica 11">
            <a:extLst>
              <a:ext uri="{FF2B5EF4-FFF2-40B4-BE49-F238E27FC236}">
                <a16:creationId xmlns:a16="http://schemas.microsoft.com/office/drawing/2014/main" id="{5B6AD3E7-19F1-5CFD-D071-3055175F7A24}"/>
              </a:ext>
            </a:extLst>
          </p:cNvPr>
          <p:cNvCxnSpPr>
            <a:cxnSpLocks/>
          </p:cNvCxnSpPr>
          <p:nvPr/>
        </p:nvCxnSpPr>
        <p:spPr>
          <a:xfrm>
            <a:off x="1952919" y="2568343"/>
            <a:ext cx="0" cy="2527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ovná spojnica 12">
            <a:extLst>
              <a:ext uri="{FF2B5EF4-FFF2-40B4-BE49-F238E27FC236}">
                <a16:creationId xmlns:a16="http://schemas.microsoft.com/office/drawing/2014/main" id="{1C01A2C2-6D95-F5D0-FC21-E75756A009AF}"/>
              </a:ext>
            </a:extLst>
          </p:cNvPr>
          <p:cNvCxnSpPr/>
          <p:nvPr/>
        </p:nvCxnSpPr>
        <p:spPr>
          <a:xfrm>
            <a:off x="0" y="4323825"/>
            <a:ext cx="12264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097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A573CD5-8FCC-E61D-9EAD-A7FA52C21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426" y="1986888"/>
            <a:ext cx="6051360" cy="4351338"/>
          </a:xfrm>
        </p:spPr>
        <p:txBody>
          <a:bodyPr>
            <a:normAutofit/>
          </a:bodyPr>
          <a:lstStyle/>
          <a:p>
            <a:r>
              <a:rPr lang="en-US" sz="2500" dirty="0"/>
              <a:t>According to the international consensus from 2017, a </a:t>
            </a:r>
            <a:r>
              <a:rPr lang="en-US" sz="2500" b="1" dirty="0"/>
              <a:t>biofilm</a:t>
            </a:r>
            <a:r>
              <a:rPr lang="en-US" sz="2500" dirty="0"/>
              <a:t> is present in almost all non-healing wounds. In the presence of a biofilm, </a:t>
            </a:r>
            <a:r>
              <a:rPr lang="en-US" sz="2500" b="1" dirty="0"/>
              <a:t>it is not recommended to perform a swab</a:t>
            </a:r>
            <a:r>
              <a:rPr lang="en-US" sz="2500" dirty="0"/>
              <a:t> from the wound, as it is unproductive. </a:t>
            </a:r>
            <a:endParaRPr lang="sk-SK" sz="2500" dirty="0"/>
          </a:p>
          <a:p>
            <a:r>
              <a:rPr lang="en-US" sz="2500" dirty="0"/>
              <a:t>However, </a:t>
            </a:r>
            <a:r>
              <a:rPr lang="en-US" sz="2500" b="1" dirty="0"/>
              <a:t>we usually treat wound infections based on the results of swabs</a:t>
            </a:r>
            <a:r>
              <a:rPr lang="en-US" sz="2500" dirty="0"/>
              <a:t>, which we call targeted antibiotic therapy, </a:t>
            </a:r>
            <a:r>
              <a:rPr lang="en-US" sz="2500" b="1" dirty="0"/>
              <a:t>but we often do not capture the true </a:t>
            </a:r>
            <a:r>
              <a:rPr lang="sk-SK" sz="2500" b="1" dirty="0"/>
              <a:t>agent </a:t>
            </a:r>
            <a:r>
              <a:rPr lang="sk-SK" sz="2500" b="1" dirty="0" err="1"/>
              <a:t>causing</a:t>
            </a:r>
            <a:r>
              <a:rPr lang="en-US" sz="2500" b="1" dirty="0"/>
              <a:t> the infection!</a:t>
            </a:r>
            <a:endParaRPr lang="sk-SK" sz="2500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472651B7-6D6F-518E-9BD5-AEB816952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F52A60BB-3046-D3FA-3D2D-D317EE722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786" y="1404595"/>
            <a:ext cx="4162483" cy="4633274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6F1B42F1-04D1-3208-B189-3981A61F8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The issue of bacterial diagnostics in </a:t>
            </a:r>
            <a:r>
              <a:rPr lang="sk-SK" b="1" dirty="0" err="1"/>
              <a:t>infected</a:t>
            </a:r>
            <a:r>
              <a:rPr lang="sk-SK" b="1" dirty="0"/>
              <a:t> </a:t>
            </a:r>
            <a:r>
              <a:rPr lang="sk-SK" b="1" dirty="0" err="1"/>
              <a:t>wounds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007994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6666F-5055-BC1E-9C4E-9802E247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/>
              <a:t>What</a:t>
            </a:r>
            <a:r>
              <a:rPr lang="sk-SK" b="1" dirty="0"/>
              <a:t> </a:t>
            </a:r>
            <a:r>
              <a:rPr lang="sk-SK" b="1" dirty="0" err="1"/>
              <a:t>is</a:t>
            </a:r>
            <a:r>
              <a:rPr lang="sk-SK" b="1" dirty="0"/>
              <a:t> </a:t>
            </a:r>
            <a:r>
              <a:rPr lang="sk-SK" b="1" dirty="0" err="1"/>
              <a:t>sonication</a:t>
            </a:r>
            <a:r>
              <a:rPr lang="sk-SK" b="1" dirty="0"/>
              <a:t> of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ceramic</a:t>
            </a:r>
            <a:r>
              <a:rPr lang="sk-SK" b="1" dirty="0"/>
              <a:t> </a:t>
            </a:r>
            <a:r>
              <a:rPr lang="sk-SK" b="1" dirty="0" err="1"/>
              <a:t>dressing</a:t>
            </a:r>
            <a:r>
              <a:rPr lang="sk-SK" b="1" dirty="0"/>
              <a:t> CERDAK?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4BB600F-CFD8-5B1E-03A3-57894AD3B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4161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Sonication is a method that uses </a:t>
            </a:r>
            <a:r>
              <a:rPr lang="en-US" b="1" dirty="0"/>
              <a:t>sound energy </a:t>
            </a:r>
            <a:r>
              <a:rPr lang="en-US" dirty="0"/>
              <a:t>to disrupt particles.</a:t>
            </a:r>
            <a:endParaRPr lang="sk-SK" dirty="0"/>
          </a:p>
          <a:p>
            <a:r>
              <a:rPr lang="en-US" dirty="0"/>
              <a:t>Sonication of ceramic </a:t>
            </a:r>
            <a:r>
              <a:rPr lang="sk-SK" dirty="0" err="1"/>
              <a:t>dressing</a:t>
            </a:r>
            <a:r>
              <a:rPr lang="sk-SK" dirty="0"/>
              <a:t> CERDAK</a:t>
            </a:r>
            <a:r>
              <a:rPr lang="en-US" dirty="0"/>
              <a:t> is an </a:t>
            </a:r>
            <a:r>
              <a:rPr lang="en-US" b="1" dirty="0"/>
              <a:t>alternative non-invasive laboratory diagnostic method</a:t>
            </a:r>
            <a:r>
              <a:rPr lang="en-US" dirty="0"/>
              <a:t>, where it is possible to release planktonic forms of bacteria from the surface of ceramic granules using ultrasound without damaging them, </a:t>
            </a:r>
            <a:r>
              <a:rPr lang="sk-SK" dirty="0" err="1"/>
              <a:t>this</a:t>
            </a:r>
            <a:r>
              <a:rPr lang="sk-SK" dirty="0"/>
              <a:t> </a:t>
            </a:r>
            <a:r>
              <a:rPr lang="sk-SK" dirty="0" err="1"/>
              <a:t>allows</a:t>
            </a:r>
            <a:r>
              <a:rPr lang="sk-SK" dirty="0"/>
              <a:t> </a:t>
            </a:r>
            <a:r>
              <a:rPr lang="en-US" dirty="0"/>
              <a:t>to culture </a:t>
            </a:r>
            <a:r>
              <a:rPr lang="sk-SK" dirty="0"/>
              <a:t>and </a:t>
            </a:r>
            <a:r>
              <a:rPr lang="sk-SK" dirty="0" err="1"/>
              <a:t>identify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bacterias</a:t>
            </a:r>
            <a:endParaRPr lang="sk-SK" dirty="0"/>
          </a:p>
          <a:p>
            <a:r>
              <a:rPr lang="sk-SK" dirty="0"/>
              <a:t>By </a:t>
            </a:r>
            <a:r>
              <a:rPr lang="sk-SK" dirty="0" err="1"/>
              <a:t>this</a:t>
            </a:r>
            <a:r>
              <a:rPr lang="sk-SK" dirty="0"/>
              <a:t> </a:t>
            </a:r>
            <a:r>
              <a:rPr lang="sk-SK" dirty="0" err="1"/>
              <a:t>method</a:t>
            </a:r>
            <a:r>
              <a:rPr lang="sk-SK" dirty="0"/>
              <a:t> </a:t>
            </a:r>
            <a:r>
              <a:rPr lang="en-US" b="1" dirty="0"/>
              <a:t>we can detect bacteria</a:t>
            </a:r>
            <a:r>
              <a:rPr lang="sk-SK" b="1" dirty="0"/>
              <a:t> </a:t>
            </a:r>
            <a:r>
              <a:rPr lang="en-US" b="1" dirty="0"/>
              <a:t>that </a:t>
            </a:r>
            <a:r>
              <a:rPr lang="sk-SK" b="1" dirty="0"/>
              <a:t>are</a:t>
            </a:r>
            <a:r>
              <a:rPr lang="en-US" b="1" dirty="0"/>
              <a:t> involved in biofilm formation</a:t>
            </a:r>
            <a:r>
              <a:rPr lang="sk-SK" b="1" dirty="0"/>
              <a:t> or </a:t>
            </a:r>
            <a:r>
              <a:rPr lang="sk-SK" b="1" dirty="0" err="1"/>
              <a:t>were</a:t>
            </a:r>
            <a:r>
              <a:rPr lang="sk-SK" b="1" dirty="0"/>
              <a:t> </a:t>
            </a:r>
            <a:r>
              <a:rPr lang="sk-SK" b="1" dirty="0" err="1"/>
              <a:t>not</a:t>
            </a:r>
            <a:r>
              <a:rPr lang="sk-SK" b="1" dirty="0"/>
              <a:t> </a:t>
            </a:r>
            <a:r>
              <a:rPr lang="sk-SK" b="1" dirty="0" err="1"/>
              <a:t>captured</a:t>
            </a:r>
            <a:r>
              <a:rPr lang="sk-SK" b="1" dirty="0"/>
              <a:t> by </a:t>
            </a:r>
            <a:r>
              <a:rPr lang="sk-SK" b="1" dirty="0" err="1"/>
              <a:t>swabs</a:t>
            </a:r>
            <a:endParaRPr lang="sk-SK" sz="2800" u="sng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E50CBD9-B43E-8F8F-001E-EF4C7737A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43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FB919C-12BA-0F20-90AD-C2689FA0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/>
              <a:t>Why</a:t>
            </a:r>
            <a:r>
              <a:rPr lang="sk-SK" b="1" dirty="0"/>
              <a:t>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ceramic</a:t>
            </a:r>
            <a:r>
              <a:rPr lang="sk-SK" b="1" dirty="0"/>
              <a:t> </a:t>
            </a:r>
            <a:r>
              <a:rPr lang="sk-SK" b="1" dirty="0" err="1"/>
              <a:t>wound</a:t>
            </a:r>
            <a:r>
              <a:rPr lang="sk-SK" b="1" dirty="0"/>
              <a:t> </a:t>
            </a:r>
            <a:r>
              <a:rPr lang="sk-SK" b="1" dirty="0" err="1"/>
              <a:t>dressing</a:t>
            </a:r>
            <a:r>
              <a:rPr lang="sk-SK" b="1" dirty="0"/>
              <a:t> </a:t>
            </a:r>
            <a:br>
              <a:rPr lang="sk-SK" b="1" dirty="0"/>
            </a:br>
            <a:r>
              <a:rPr lang="sk-SK" b="1" dirty="0"/>
              <a:t>CERDAK?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764A35E-EB01-6156-061C-E66F621EC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4544505" cy="4160397"/>
          </a:xfrm>
        </p:spPr>
        <p:txBody>
          <a:bodyPr>
            <a:noAutofit/>
          </a:bodyPr>
          <a:lstStyle/>
          <a:p>
            <a:r>
              <a:rPr lang="en-US" sz="2000" dirty="0"/>
              <a:t>Inert ceramic </a:t>
            </a:r>
            <a:r>
              <a:rPr lang="sk-SK" sz="2000" dirty="0" err="1"/>
              <a:t>dressing</a:t>
            </a:r>
            <a:r>
              <a:rPr lang="en-US" sz="2000" dirty="0"/>
              <a:t> made of aluminum oxide (alumina) granules with a size of 0.2-1 mm</a:t>
            </a:r>
            <a:endParaRPr lang="sk-SK" sz="2000" dirty="0"/>
          </a:p>
          <a:p>
            <a:r>
              <a:rPr lang="en-US" sz="2000" dirty="0"/>
              <a:t> It belongs to non-medicated antimicrobial </a:t>
            </a:r>
            <a:r>
              <a:rPr lang="sk-SK" sz="2000" dirty="0" err="1"/>
              <a:t>dressings</a:t>
            </a:r>
            <a:endParaRPr lang="sk-SK" sz="2000" dirty="0"/>
          </a:p>
          <a:p>
            <a:r>
              <a:rPr lang="en-US" sz="2000" dirty="0"/>
              <a:t>It contains micropores in its structure </a:t>
            </a:r>
            <a:endParaRPr lang="sk-SK" sz="2000" dirty="0"/>
          </a:p>
          <a:p>
            <a:r>
              <a:rPr lang="en-US" sz="2000" dirty="0"/>
              <a:t>It works on the principle of capillary </a:t>
            </a:r>
            <a:r>
              <a:rPr lang="sk-SK" sz="2000" dirty="0" err="1"/>
              <a:t>succion</a:t>
            </a:r>
            <a:endParaRPr lang="sk-SK" sz="2000" dirty="0"/>
          </a:p>
          <a:p>
            <a:r>
              <a:rPr lang="en-US" sz="2000" dirty="0"/>
              <a:t>With the exudate, it also absorbs bacteria and endotoxins into the </a:t>
            </a:r>
            <a:r>
              <a:rPr lang="sk-SK" sz="2000" dirty="0" err="1"/>
              <a:t>dressing</a:t>
            </a:r>
            <a:endParaRPr lang="sk-SK" sz="2000" dirty="0"/>
          </a:p>
          <a:p>
            <a:r>
              <a:rPr lang="en-US" sz="2000" dirty="0"/>
              <a:t>Bacteria are captured and accumulate in the micropores of the granules.</a:t>
            </a:r>
            <a:endParaRPr lang="sk-SK" sz="2000" dirty="0"/>
          </a:p>
        </p:txBody>
      </p:sp>
      <p:pic>
        <p:nvPicPr>
          <p:cNvPr id="4" name="Picture 18" descr="A close-up of a white sponge&#10;&#10;AI-generated content may be incorrect.">
            <a:extLst>
              <a:ext uri="{FF2B5EF4-FFF2-40B4-BE49-F238E27FC236}">
                <a16:creationId xmlns:a16="http://schemas.microsoft.com/office/drawing/2014/main" id="{57EB8516-C753-7B04-5453-F7179EA4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417" y="1825624"/>
            <a:ext cx="2675673" cy="2006755"/>
          </a:xfrm>
          <a:prstGeom prst="rect">
            <a:avLst/>
          </a:prstGeom>
        </p:spPr>
      </p:pic>
      <p:pic>
        <p:nvPicPr>
          <p:cNvPr id="5" name="Picture 15" descr="A close-up of some rocks&#10;&#10;AI-generated content may be incorrect.">
            <a:extLst>
              <a:ext uri="{FF2B5EF4-FFF2-40B4-BE49-F238E27FC236}">
                <a16:creationId xmlns:a16="http://schemas.microsoft.com/office/drawing/2014/main" id="{3B88C16F-8745-0478-B102-CC9E3731D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903" y="1832531"/>
            <a:ext cx="2675672" cy="2006755"/>
          </a:xfrm>
          <a:prstGeom prst="rect">
            <a:avLst/>
          </a:prstGeom>
        </p:spPr>
      </p:pic>
      <p:pic>
        <p:nvPicPr>
          <p:cNvPr id="6" name="Picture 6" descr="A close-up of a pile of potatoes&#10;&#10;AI-generated content may be incorrect.">
            <a:extLst>
              <a:ext uri="{FF2B5EF4-FFF2-40B4-BE49-F238E27FC236}">
                <a16:creationId xmlns:a16="http://schemas.microsoft.com/office/drawing/2014/main" id="{C53F7F44-8F0F-A504-F3FD-2ACD9D9874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903" y="3981130"/>
            <a:ext cx="2675672" cy="2004891"/>
          </a:xfrm>
          <a:prstGeom prst="rect">
            <a:avLst/>
          </a:prstGeom>
        </p:spPr>
      </p:pic>
      <p:pic>
        <p:nvPicPr>
          <p:cNvPr id="7" name="Picture 3" descr="A close-up of a grey sponge&#10;&#10;AI-generated content may be incorrect.">
            <a:extLst>
              <a:ext uri="{FF2B5EF4-FFF2-40B4-BE49-F238E27FC236}">
                <a16:creationId xmlns:a16="http://schemas.microsoft.com/office/drawing/2014/main" id="{AC861380-9A79-38B3-8D8B-FB62E666CC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417" y="3981130"/>
            <a:ext cx="2675673" cy="2006755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A52C8CD8-D67B-5C01-CE77-B9590D29F95B}"/>
              </a:ext>
            </a:extLst>
          </p:cNvPr>
          <p:cNvSpPr txBox="1"/>
          <p:nvPr/>
        </p:nvSpPr>
        <p:spPr>
          <a:xfrm>
            <a:off x="5684981" y="6127865"/>
            <a:ext cx="5528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dirty="0" err="1"/>
              <a:t>Cerdak</a:t>
            </a:r>
            <a:r>
              <a:rPr lang="en-GB" sz="1200" dirty="0"/>
              <a:t> Wound Dressing:</a:t>
            </a:r>
            <a:r>
              <a:rPr lang="sk-SK" sz="1200" dirty="0"/>
              <a:t> </a:t>
            </a:r>
            <a:r>
              <a:rPr lang="en-GB" sz="1200" dirty="0"/>
              <a:t>SEM Images of Bacterial </a:t>
            </a:r>
            <a:r>
              <a:rPr lang="en-GB" sz="1200" dirty="0" err="1"/>
              <a:t>Sequistration</a:t>
            </a:r>
            <a:r>
              <a:rPr lang="sk-SK" sz="1200" dirty="0"/>
              <a:t> - </a:t>
            </a:r>
            <a:r>
              <a:rPr lang="en-GB" sz="1200" dirty="0"/>
              <a:t>Biofilm Assessments</a:t>
            </a:r>
          </a:p>
          <a:p>
            <a:pPr algn="l"/>
            <a:r>
              <a:rPr lang="en-GB" sz="1200" dirty="0"/>
              <a:t>Sana Shah &amp; Dr Jason Ashworth, Manchester Metropolitan University</a:t>
            </a:r>
          </a:p>
          <a:p>
            <a:endParaRPr lang="sk-SK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09C13E49-13BC-073C-4843-F69CDC89F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052" y="208103"/>
            <a:ext cx="1622038" cy="163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5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BE0B2-0385-BE7B-3ED8-F1CA382FB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240571" cy="1325563"/>
          </a:xfrm>
        </p:spPr>
        <p:txBody>
          <a:bodyPr>
            <a:normAutofit fontScale="90000"/>
          </a:bodyPr>
          <a:lstStyle/>
          <a:p>
            <a:r>
              <a:rPr lang="sk-SK" b="1" dirty="0" err="1"/>
              <a:t>Prooved</a:t>
            </a:r>
            <a:r>
              <a:rPr lang="sk-SK" b="1" dirty="0"/>
              <a:t> </a:t>
            </a:r>
            <a:r>
              <a:rPr lang="sk-SK" b="1" dirty="0" err="1"/>
              <a:t>disruption</a:t>
            </a:r>
            <a:r>
              <a:rPr lang="sk-SK" b="1" dirty="0"/>
              <a:t> of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biofilm</a:t>
            </a:r>
            <a:r>
              <a:rPr lang="sk-SK" b="1" dirty="0"/>
              <a:t> by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ceramic</a:t>
            </a:r>
            <a:r>
              <a:rPr lang="sk-SK" b="1" dirty="0"/>
              <a:t> </a:t>
            </a:r>
            <a:r>
              <a:rPr lang="sk-SK" b="1" dirty="0" err="1"/>
              <a:t>dressing</a:t>
            </a:r>
            <a:r>
              <a:rPr lang="sk-SK" b="1" dirty="0"/>
              <a:t> CERDAK</a:t>
            </a:r>
          </a:p>
        </p:txBody>
      </p:sp>
      <p:pic>
        <p:nvPicPr>
          <p:cNvPr id="4" name="Picture 4" descr="Close-up of a few eggs&#10;&#10;AI-generated content may be incorrect.">
            <a:extLst>
              <a:ext uri="{FF2B5EF4-FFF2-40B4-BE49-F238E27FC236}">
                <a16:creationId xmlns:a16="http://schemas.microsoft.com/office/drawing/2014/main" id="{1099B7B4-1C3B-0D91-FF1C-45A3F5F95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79" y="2005474"/>
            <a:ext cx="5310605" cy="3982953"/>
          </a:xfrm>
          <a:prstGeom prst="rect">
            <a:avLst/>
          </a:prstGeom>
        </p:spPr>
      </p:pic>
      <p:pic>
        <p:nvPicPr>
          <p:cNvPr id="5" name="Picture 6" descr="A close-up of a pile of potatoes&#10;&#10;AI-generated content may be incorrect.">
            <a:extLst>
              <a:ext uri="{FF2B5EF4-FFF2-40B4-BE49-F238E27FC236}">
                <a16:creationId xmlns:a16="http://schemas.microsoft.com/office/drawing/2014/main" id="{C53F7F44-8F0F-A504-F3FD-2ACD9D987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18" y="2005475"/>
            <a:ext cx="5310603" cy="398295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B165C7D-C79D-A514-4144-0282C013D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3704" y="467234"/>
            <a:ext cx="2395336" cy="996291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D87D0DF6-CD3C-1A46-DE98-DC7EA0F37CF8}"/>
              </a:ext>
            </a:extLst>
          </p:cNvPr>
          <p:cNvSpPr txBox="1"/>
          <p:nvPr/>
        </p:nvSpPr>
        <p:spPr>
          <a:xfrm>
            <a:off x="2140617" y="6076037"/>
            <a:ext cx="8090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800" dirty="0" err="1"/>
              <a:t>Cerdak</a:t>
            </a:r>
            <a:r>
              <a:rPr lang="en-GB" sz="1800" dirty="0"/>
              <a:t> Wound Dressing:</a:t>
            </a:r>
            <a:r>
              <a:rPr lang="sk-SK" sz="1800" dirty="0"/>
              <a:t> </a:t>
            </a:r>
            <a:r>
              <a:rPr lang="en-GB" sz="1800" dirty="0"/>
              <a:t>SEM Images of Bacterial </a:t>
            </a:r>
            <a:r>
              <a:rPr lang="en-GB" sz="1800" dirty="0" err="1"/>
              <a:t>Sequistration</a:t>
            </a:r>
            <a:r>
              <a:rPr lang="sk-SK" sz="1800" dirty="0"/>
              <a:t> - </a:t>
            </a:r>
            <a:r>
              <a:rPr lang="en-GB" dirty="0"/>
              <a:t>Biofilm Assessments</a:t>
            </a:r>
          </a:p>
          <a:p>
            <a:pPr algn="l"/>
            <a:r>
              <a:rPr lang="en-GB" dirty="0"/>
              <a:t>Sana Shah &amp; Dr Jason Ashworth, Manchester Metropolitan University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57390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7EAA2-996D-7C92-95CB-727F5C206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/>
              <a:t>Our</a:t>
            </a:r>
            <a:r>
              <a:rPr lang="sk-SK" b="1" dirty="0"/>
              <a:t> </a:t>
            </a:r>
            <a:r>
              <a:rPr lang="sk-SK" b="1" dirty="0" err="1"/>
              <a:t>research</a:t>
            </a:r>
            <a:r>
              <a:rPr lang="sk-SK" b="1" dirty="0"/>
              <a:t> on </a:t>
            </a:r>
            <a:r>
              <a:rPr lang="sk-SK" b="1" dirty="0" err="1"/>
              <a:t>diagnostic</a:t>
            </a:r>
            <a:r>
              <a:rPr lang="sk-SK" b="1" dirty="0"/>
              <a:t> and </a:t>
            </a:r>
            <a:r>
              <a:rPr lang="sk-SK" b="1" dirty="0" err="1"/>
              <a:t>terapeutic</a:t>
            </a:r>
            <a:r>
              <a:rPr lang="sk-SK" b="1" dirty="0"/>
              <a:t> </a:t>
            </a:r>
            <a:r>
              <a:rPr lang="sk-SK" b="1" dirty="0" err="1"/>
              <a:t>capabilities</a:t>
            </a:r>
            <a:r>
              <a:rPr lang="sk-SK" b="1" dirty="0"/>
              <a:t> of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ceramic</a:t>
            </a:r>
            <a:r>
              <a:rPr lang="sk-SK" b="1" dirty="0"/>
              <a:t> </a:t>
            </a:r>
            <a:r>
              <a:rPr lang="sk-SK" b="1" dirty="0" err="1"/>
              <a:t>dressing</a:t>
            </a:r>
            <a:r>
              <a:rPr lang="sk-SK" b="1" dirty="0"/>
              <a:t> CERDAK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7471D99-F087-B93E-70A5-9CC6072AD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96893" cy="4351338"/>
          </a:xfrm>
        </p:spPr>
        <p:txBody>
          <a:bodyPr>
            <a:normAutofit/>
          </a:bodyPr>
          <a:lstStyle/>
          <a:p>
            <a:r>
              <a:rPr lang="sk-SK" sz="2100" dirty="0"/>
              <a:t>5/2023 -5/2024 (12 </a:t>
            </a:r>
            <a:r>
              <a:rPr lang="sk-SK" sz="2100" dirty="0" err="1"/>
              <a:t>months</a:t>
            </a:r>
            <a:r>
              <a:rPr lang="sk-SK" sz="2100" dirty="0"/>
              <a:t>)</a:t>
            </a:r>
          </a:p>
          <a:p>
            <a:r>
              <a:rPr lang="sk-SK" sz="2100" dirty="0"/>
              <a:t>34 </a:t>
            </a:r>
            <a:r>
              <a:rPr lang="sk-SK" sz="2100" dirty="0" err="1"/>
              <a:t>wounds</a:t>
            </a:r>
            <a:r>
              <a:rPr lang="sk-SK" sz="2100" dirty="0"/>
              <a:t> in 32 </a:t>
            </a:r>
            <a:r>
              <a:rPr lang="sk-SK" sz="2100" dirty="0" err="1"/>
              <a:t>patients</a:t>
            </a:r>
            <a:r>
              <a:rPr lang="sk-SK" sz="2100" dirty="0"/>
              <a:t> (5 </a:t>
            </a:r>
            <a:r>
              <a:rPr lang="sk-SK" sz="2100" dirty="0" err="1"/>
              <a:t>wounds</a:t>
            </a:r>
            <a:r>
              <a:rPr lang="sk-SK" sz="2100" dirty="0"/>
              <a:t> </a:t>
            </a:r>
            <a:r>
              <a:rPr lang="sk-SK" sz="2100" dirty="0" err="1"/>
              <a:t>excluded</a:t>
            </a:r>
            <a:r>
              <a:rPr lang="sk-SK" sz="2100" dirty="0"/>
              <a:t>)</a:t>
            </a:r>
          </a:p>
          <a:p>
            <a:r>
              <a:rPr lang="sk-SK" sz="2100" b="1" dirty="0"/>
              <a:t>55 </a:t>
            </a:r>
            <a:r>
              <a:rPr lang="sk-SK" sz="2100" b="1" dirty="0" err="1"/>
              <a:t>sonications</a:t>
            </a:r>
            <a:r>
              <a:rPr lang="sk-SK" sz="2100" b="1" dirty="0"/>
              <a:t> and 55 </a:t>
            </a:r>
            <a:r>
              <a:rPr lang="sk-SK" sz="2100" b="1" dirty="0" err="1"/>
              <a:t>swabs</a:t>
            </a:r>
            <a:endParaRPr lang="sk-SK" sz="2100" b="1" dirty="0"/>
          </a:p>
          <a:p>
            <a:r>
              <a:rPr lang="sk-SK" sz="2100" b="1" dirty="0" err="1"/>
              <a:t>Prospective</a:t>
            </a:r>
            <a:r>
              <a:rPr lang="sk-SK" sz="2100" b="1" dirty="0"/>
              <a:t> study</a:t>
            </a:r>
          </a:p>
          <a:p>
            <a:endParaRPr lang="sk-SK" sz="2100" dirty="0"/>
          </a:p>
          <a:p>
            <a:r>
              <a:rPr lang="en-US" sz="2100" dirty="0"/>
              <a:t>Based on a pilot study from the University of Graz, we tested the diagnostic and therapeutic abilities of ceramic </a:t>
            </a:r>
            <a:r>
              <a:rPr lang="sk-SK" sz="2100" dirty="0" err="1"/>
              <a:t>dressing</a:t>
            </a:r>
            <a:r>
              <a:rPr lang="sk-SK" sz="2100" dirty="0"/>
              <a:t> CERDAK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59A1A7C8-871D-5E02-0607-BD1CCD89C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0" b="1"/>
          <a:stretch/>
        </p:blipFill>
        <p:spPr>
          <a:xfrm>
            <a:off x="863658" y="4845165"/>
            <a:ext cx="2162343" cy="1722618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46886366-18CC-0DEB-7DAC-4179B2065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004" y="4845954"/>
            <a:ext cx="1643085" cy="1721827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DDD19987-1BF7-0A37-A6A4-BA8903F682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3"/>
          <a:stretch/>
        </p:blipFill>
        <p:spPr>
          <a:xfrm>
            <a:off x="4855092" y="4851514"/>
            <a:ext cx="2991117" cy="1716267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E87358F0-FAAF-8491-314F-44FD508A20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91" t="1" r="591" b="41123"/>
          <a:stretch/>
        </p:blipFill>
        <p:spPr>
          <a:xfrm>
            <a:off x="7944169" y="4845165"/>
            <a:ext cx="1643085" cy="1722618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49CA6FE4-761A-DBD6-D4AF-4E5207FC12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2974" r="13178" b="25678"/>
          <a:stretch/>
        </p:blipFill>
        <p:spPr>
          <a:xfrm>
            <a:off x="9685214" y="4851514"/>
            <a:ext cx="1668586" cy="171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988E2-3D16-4BF6-E40B-C5AC9BD8D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3 </a:t>
            </a:r>
            <a:r>
              <a:rPr lang="sk-SK" b="1" dirty="0" err="1"/>
              <a:t>aims</a:t>
            </a:r>
            <a:r>
              <a:rPr lang="sk-SK" b="1" dirty="0"/>
              <a:t> of </a:t>
            </a:r>
            <a:r>
              <a:rPr lang="sk-SK" b="1" dirty="0" err="1"/>
              <a:t>the</a:t>
            </a:r>
            <a:r>
              <a:rPr lang="sk-SK" b="1" dirty="0"/>
              <a:t> </a:t>
            </a:r>
            <a:r>
              <a:rPr lang="sk-SK" b="1" dirty="0" err="1"/>
              <a:t>research</a:t>
            </a:r>
            <a:endParaRPr lang="sk-SK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9CD9CE1-A540-8B06-1616-F3EC30B9B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First</a:t>
            </a:r>
            <a:r>
              <a:rPr lang="en-US" dirty="0"/>
              <a:t> </a:t>
            </a:r>
            <a:r>
              <a:rPr lang="sk-SK" dirty="0" err="1"/>
              <a:t>aim</a:t>
            </a:r>
            <a:r>
              <a:rPr lang="en-US" dirty="0"/>
              <a:t> of the </a:t>
            </a:r>
            <a:r>
              <a:rPr lang="sk-SK" dirty="0" err="1"/>
              <a:t>research</a:t>
            </a:r>
            <a:r>
              <a:rPr lang="en-US" dirty="0"/>
              <a:t> was to compare the detection rate of bacterial strains using the sonication method of ceramic </a:t>
            </a:r>
            <a:r>
              <a:rPr lang="sk-SK" dirty="0" err="1"/>
              <a:t>dressing</a:t>
            </a:r>
            <a:r>
              <a:rPr lang="sk-SK" dirty="0"/>
              <a:t> CERDAK</a:t>
            </a:r>
            <a:r>
              <a:rPr lang="en-US" dirty="0"/>
              <a:t> and swab</a:t>
            </a:r>
            <a:r>
              <a:rPr lang="sk-SK" dirty="0"/>
              <a:t>s</a:t>
            </a:r>
            <a:r>
              <a:rPr lang="en-US" dirty="0"/>
              <a:t>, and to </a:t>
            </a:r>
            <a:r>
              <a:rPr lang="en-US" b="1" dirty="0"/>
              <a:t>evaluate the diagnostic capabilities </a:t>
            </a:r>
            <a:r>
              <a:rPr lang="en-US" dirty="0"/>
              <a:t>of the ceramic </a:t>
            </a:r>
            <a:r>
              <a:rPr lang="sk-SK" dirty="0" err="1"/>
              <a:t>dressing</a:t>
            </a:r>
            <a:r>
              <a:rPr lang="en-US" dirty="0"/>
              <a:t> overall</a:t>
            </a:r>
            <a:endParaRPr lang="sk-SK" dirty="0"/>
          </a:p>
          <a:p>
            <a:r>
              <a:rPr lang="sk-SK" dirty="0" err="1"/>
              <a:t>Second</a:t>
            </a:r>
            <a:r>
              <a:rPr lang="sk-SK" dirty="0"/>
              <a:t> </a:t>
            </a:r>
            <a:r>
              <a:rPr lang="sk-SK" dirty="0" err="1"/>
              <a:t>aim</a:t>
            </a:r>
            <a:r>
              <a:rPr lang="en-US" dirty="0"/>
              <a:t> of the </a:t>
            </a:r>
            <a:r>
              <a:rPr lang="sk-SK" dirty="0" err="1"/>
              <a:t>research</a:t>
            </a:r>
            <a:r>
              <a:rPr lang="en-US" dirty="0"/>
              <a:t> was to </a:t>
            </a:r>
            <a:r>
              <a:rPr lang="en-US" b="1" dirty="0"/>
              <a:t>implement targeted antibiotic therapy based on the results of sonication </a:t>
            </a:r>
            <a:r>
              <a:rPr lang="en-US" dirty="0"/>
              <a:t>of the ceramic </a:t>
            </a:r>
            <a:r>
              <a:rPr lang="sk-SK" dirty="0" err="1"/>
              <a:t>dressing</a:t>
            </a:r>
            <a:r>
              <a:rPr lang="en-US" dirty="0"/>
              <a:t> and to assess its effectiveness</a:t>
            </a:r>
            <a:endParaRPr lang="sk-SK" dirty="0"/>
          </a:p>
          <a:p>
            <a:r>
              <a:rPr lang="sk-SK" dirty="0" err="1"/>
              <a:t>Third</a:t>
            </a:r>
            <a:r>
              <a:rPr lang="sk-SK" dirty="0"/>
              <a:t> </a:t>
            </a:r>
            <a:r>
              <a:rPr lang="sk-SK" dirty="0" err="1"/>
              <a:t>aim</a:t>
            </a:r>
            <a:r>
              <a:rPr lang="en-US" dirty="0"/>
              <a:t> of </a:t>
            </a:r>
            <a:r>
              <a:rPr lang="en-US" dirty="0" err="1"/>
              <a:t>th</a:t>
            </a:r>
            <a:r>
              <a:rPr lang="sk-SK" dirty="0"/>
              <a:t>e </a:t>
            </a:r>
            <a:r>
              <a:rPr lang="sk-SK" dirty="0" err="1"/>
              <a:t>research</a:t>
            </a:r>
            <a:r>
              <a:rPr lang="en-US" dirty="0"/>
              <a:t> was to analyze the size of wounds during 8 weeks of treatment with ceramic </a:t>
            </a:r>
            <a:r>
              <a:rPr lang="sk-SK" dirty="0" err="1"/>
              <a:t>dressing</a:t>
            </a:r>
            <a:r>
              <a:rPr lang="sk-SK" dirty="0"/>
              <a:t> CERDAK</a:t>
            </a:r>
            <a:r>
              <a:rPr lang="en-US" dirty="0"/>
              <a:t> and to </a:t>
            </a:r>
            <a:r>
              <a:rPr lang="en-US" b="1" dirty="0"/>
              <a:t>evaluate its therapeutic capabilities </a:t>
            </a:r>
            <a:r>
              <a:rPr lang="en-US" dirty="0"/>
              <a:t>in the treatment of wound infections.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3E81137-662B-6605-29D5-6DDD0555D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45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4AB83-0D6E-1E21-AC21-B64BB19A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/>
              <a:t>Wound</a:t>
            </a:r>
            <a:r>
              <a:rPr lang="sk-SK" b="1" dirty="0"/>
              <a:t> </a:t>
            </a:r>
            <a:r>
              <a:rPr lang="sk-SK" b="1" dirty="0" err="1"/>
              <a:t>characteristics</a:t>
            </a:r>
            <a:endParaRPr lang="sk-SK" b="1" dirty="0"/>
          </a:p>
        </p:txBody>
      </p:sp>
      <p:graphicFrame>
        <p:nvGraphicFramePr>
          <p:cNvPr id="6" name="Zástupný objekt pre obsah 3">
            <a:extLst>
              <a:ext uri="{FF2B5EF4-FFF2-40B4-BE49-F238E27FC236}">
                <a16:creationId xmlns:a16="http://schemas.microsoft.com/office/drawing/2014/main" id="{43FD46F0-FA5A-13C7-DDFA-0B3CACDBF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100836"/>
              </p:ext>
            </p:extLst>
          </p:nvPr>
        </p:nvGraphicFramePr>
        <p:xfrm>
          <a:off x="1211264" y="1780166"/>
          <a:ext cx="9769471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3268">
                  <a:extLst>
                    <a:ext uri="{9D8B030D-6E8A-4147-A177-3AD203B41FA5}">
                      <a16:colId xmlns:a16="http://schemas.microsoft.com/office/drawing/2014/main" val="638861080"/>
                    </a:ext>
                  </a:extLst>
                </a:gridCol>
                <a:gridCol w="716203">
                  <a:extLst>
                    <a:ext uri="{9D8B030D-6E8A-4147-A177-3AD203B41FA5}">
                      <a16:colId xmlns:a16="http://schemas.microsoft.com/office/drawing/2014/main" val="4223033921"/>
                    </a:ext>
                  </a:extLst>
                </a:gridCol>
              </a:tblGrid>
              <a:tr h="3153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u="none" dirty="0"/>
                        <a:t>SSI </a:t>
                      </a:r>
                      <a:r>
                        <a:rPr lang="sk-SK" sz="2000" b="1" u="none" dirty="0" err="1"/>
                        <a:t>after</a:t>
                      </a:r>
                      <a:r>
                        <a:rPr lang="sk-SK" sz="2000" b="1" u="none" dirty="0"/>
                        <a:t> </a:t>
                      </a:r>
                      <a:r>
                        <a:rPr lang="sk-SK" sz="2000" b="1" u="none" dirty="0" err="1"/>
                        <a:t>the</a:t>
                      </a:r>
                      <a:r>
                        <a:rPr lang="sk-SK" sz="2000" b="1" u="none" dirty="0"/>
                        <a:t> </a:t>
                      </a:r>
                      <a:r>
                        <a:rPr lang="sk-SK" sz="2000" b="1" u="none" dirty="0" err="1"/>
                        <a:t>revascularisation</a:t>
                      </a:r>
                      <a:endParaRPr lang="sk-SK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649834"/>
                  </a:ext>
                </a:extLst>
              </a:tr>
              <a:tr h="3153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u="none" dirty="0" err="1"/>
                        <a:t>Venous</a:t>
                      </a:r>
                      <a:r>
                        <a:rPr lang="sk-SK" sz="2000" b="1" u="none" dirty="0"/>
                        <a:t> leg </a:t>
                      </a:r>
                      <a:r>
                        <a:rPr lang="sk-SK" sz="2000" b="1" u="none" dirty="0" err="1"/>
                        <a:t>ulcer</a:t>
                      </a:r>
                      <a:endParaRPr lang="sk-SK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309170"/>
                  </a:ext>
                </a:extLst>
              </a:tr>
              <a:tr h="3153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u="none" dirty="0" err="1"/>
                        <a:t>Diabetic</a:t>
                      </a:r>
                      <a:r>
                        <a:rPr lang="sk-SK" sz="2000" b="1" u="none" dirty="0"/>
                        <a:t> </a:t>
                      </a:r>
                      <a:r>
                        <a:rPr lang="sk-SK" sz="2000" b="1" u="none" dirty="0" err="1"/>
                        <a:t>foot</a:t>
                      </a:r>
                      <a:r>
                        <a:rPr lang="sk-SK" sz="2000" b="1" u="none" dirty="0"/>
                        <a:t> </a:t>
                      </a:r>
                      <a:r>
                        <a:rPr lang="sk-SK" sz="2000" b="1" u="none" dirty="0" err="1"/>
                        <a:t>syndrome</a:t>
                      </a:r>
                      <a:endParaRPr lang="sk-SK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696307"/>
                  </a:ext>
                </a:extLst>
              </a:tr>
              <a:tr h="4587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dirty="0" err="1"/>
                        <a:t>Chronic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infection</a:t>
                      </a:r>
                      <a:r>
                        <a:rPr lang="sk-SK" sz="2000" b="1" dirty="0"/>
                        <a:t> of </a:t>
                      </a:r>
                      <a:r>
                        <a:rPr lang="sk-SK" sz="2000" b="1" dirty="0" err="1"/>
                        <a:t>vascular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graft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with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fistulation</a:t>
                      </a:r>
                      <a:endParaRPr lang="sk-SK" sz="20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731775"/>
                  </a:ext>
                </a:extLst>
              </a:tr>
              <a:tr h="3153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dirty="0" err="1"/>
                        <a:t>Mixed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arterio-venous</a:t>
                      </a:r>
                      <a:r>
                        <a:rPr lang="sk-SK" sz="2000" b="1" dirty="0"/>
                        <a:t> leg </a:t>
                      </a:r>
                      <a:r>
                        <a:rPr lang="sk-SK" sz="2000" b="1" dirty="0" err="1"/>
                        <a:t>ulcer</a:t>
                      </a:r>
                      <a:endParaRPr lang="sk-SK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039997"/>
                  </a:ext>
                </a:extLst>
              </a:tr>
              <a:tr h="4587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dirty="0" err="1"/>
                        <a:t>Arterial</a:t>
                      </a:r>
                      <a:r>
                        <a:rPr lang="sk-SK" sz="2000" b="1" dirty="0"/>
                        <a:t> leg </a:t>
                      </a:r>
                      <a:r>
                        <a:rPr lang="sk-SK" sz="2000" b="1" dirty="0" err="1"/>
                        <a:t>ulcer</a:t>
                      </a:r>
                      <a:endParaRPr lang="sk-SK" sz="20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227857"/>
                  </a:ext>
                </a:extLst>
              </a:tr>
              <a:tr h="486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b="1" dirty="0" err="1"/>
                        <a:t>Dehiscence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after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amputation</a:t>
                      </a:r>
                      <a:endParaRPr lang="sk-SK" sz="20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944652"/>
                  </a:ext>
                </a:extLst>
              </a:tr>
              <a:tr h="315351">
                <a:tc>
                  <a:txBody>
                    <a:bodyPr/>
                    <a:lstStyle/>
                    <a:p>
                      <a:r>
                        <a:rPr lang="sk-SK" sz="2000" b="1" dirty="0" err="1"/>
                        <a:t>Perigluteal</a:t>
                      </a:r>
                      <a:r>
                        <a:rPr lang="sk-SK" sz="2000" b="1" dirty="0"/>
                        <a:t> </a:t>
                      </a:r>
                      <a:r>
                        <a:rPr lang="sk-SK" sz="2000" b="1" dirty="0" err="1"/>
                        <a:t>ulceration</a:t>
                      </a:r>
                      <a:endParaRPr lang="sk-SK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153365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147DA213-4376-2C07-5AB8-F14E81968D47}"/>
              </a:ext>
            </a:extLst>
          </p:cNvPr>
          <p:cNvSpPr txBox="1"/>
          <p:nvPr/>
        </p:nvSpPr>
        <p:spPr>
          <a:xfrm>
            <a:off x="1211264" y="5999318"/>
            <a:ext cx="9769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err="1"/>
              <a:t>Total</a:t>
            </a:r>
            <a:r>
              <a:rPr lang="sk-SK" sz="2000" b="1" dirty="0"/>
              <a:t>                                                                                                                                                     34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E32011D4-3C75-E038-AF68-E46659F22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269" y="5585011"/>
            <a:ext cx="785749" cy="10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1662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935</Words>
  <Application>Microsoft Office PowerPoint</Application>
  <PresentationFormat>Širokouhlá</PresentationFormat>
  <Paragraphs>90</Paragraphs>
  <Slides>17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Motív Office</vt:lpstr>
      <vt:lpstr>Diagnostic and therapeutic capabilities of the ceramic dressing CERDAK  in infected non-healing wounds</vt:lpstr>
      <vt:lpstr>The limitations of bacterial diagnostics in infected wounds</vt:lpstr>
      <vt:lpstr>The issue of bacterial diagnostics in infected wounds</vt:lpstr>
      <vt:lpstr>What is sonication of the ceramic dressing CERDAK?</vt:lpstr>
      <vt:lpstr>Why the ceramic wound dressing  CERDAK?</vt:lpstr>
      <vt:lpstr>Prooved disruption of the biofilm by the ceramic dressing CERDAK</vt:lpstr>
      <vt:lpstr>Our research on diagnostic and terapeutic capabilities of the ceramic dressing CERDAK</vt:lpstr>
      <vt:lpstr>3 aims of the research</vt:lpstr>
      <vt:lpstr>Wound characteristics</vt:lpstr>
      <vt:lpstr>The number of captured bacteria and the sensitivity of individual methods</vt:lpstr>
      <vt:lpstr>The most frequently captured bacteria by the method of sonication and swab</vt:lpstr>
      <vt:lpstr>The most frequently captured resistant and multidrug-resistant forms of bacteria by the method of sonication and swab</vt:lpstr>
      <vt:lpstr>Antibiotic treatment according to the sonication of the ceramic dressing CERDAK</vt:lpstr>
      <vt:lpstr>The success of treatment according to the sonication of the ceramic dressing CERDAK</vt:lpstr>
      <vt:lpstr>Prezentácia programu PowerPoint</vt:lpstr>
      <vt:lpstr>In conclusion Sonication of the ceramic wound dressing CERDAK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Marián Piš</dc:creator>
  <cp:lastModifiedBy>Marián Piš</cp:lastModifiedBy>
  <cp:revision>42</cp:revision>
  <dcterms:created xsi:type="dcterms:W3CDTF">2024-12-10T16:56:03Z</dcterms:created>
  <dcterms:modified xsi:type="dcterms:W3CDTF">2025-09-03T21:31:56Z</dcterms:modified>
</cp:coreProperties>
</file>